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63" r:id="rId5"/>
    <p:sldId id="265" r:id="rId6"/>
    <p:sldId id="266" r:id="rId7"/>
    <p:sldId id="264" r:id="rId8"/>
    <p:sldId id="268" r:id="rId9"/>
    <p:sldId id="259" r:id="rId10"/>
    <p:sldId id="260" r:id="rId11"/>
    <p:sldId id="262" r:id="rId12"/>
    <p:sldId id="261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0"/>
  </p:normalViewPr>
  <p:slideViewPr>
    <p:cSldViewPr>
      <p:cViewPr varScale="1">
        <p:scale>
          <a:sx n="73" d="100"/>
          <a:sy n="73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4299F-01EA-4498-8EE8-6724F420DDEB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5A93A-B423-4B26-B491-3DA25846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</a:t>
            </a:r>
            <a:r>
              <a:rPr lang="en-US" baseline="0" dirty="0" err="1" smtClean="0"/>
              <a:t>animoto</a:t>
            </a:r>
            <a:r>
              <a:rPr lang="en-US" baseline="0" dirty="0" smtClean="0"/>
              <a:t> video:  http://animoto.com/play/xBOrzKoIw5ldbzjy1xTOag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A93A-B423-4B26-B491-3DA2584674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A93A-B423-4B26-B491-3DA25846742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A93A-B423-4B26-B491-3DA25846742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Lori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A93A-B423-4B26-B491-3DA2584674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Julie- Share</a:t>
            </a:r>
            <a:r>
              <a:rPr lang="en-US" baseline="0" dirty="0" smtClean="0"/>
              <a:t> Month- A month long organized event where each grade level was partnered with a local business and non profit organization to serve a need in our community. We started with a pep rally to introduce the idea to the community with guest speakers from the partnering non profits and were able to tie in our OBOC book of the year “The </a:t>
            </a:r>
            <a:r>
              <a:rPr lang="en-US" baseline="0" dirty="0" err="1" smtClean="0"/>
              <a:t>Lorax</a:t>
            </a:r>
            <a:r>
              <a:rPr lang="en-US" baseline="0" dirty="0" smtClean="0"/>
              <a:t>” with an overarching theme of “Unless,”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UNLESS someone like you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cares a whole awful lot,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nothing is going to get better.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It's not.”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A93A-B423-4B26-B491-3DA2584674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Lori-Our seventh grade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created a video to build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student excitement and buy in from the community.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A93A-B423-4B26-B491-3DA25846742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A93A-B423-4B26-B491-3DA25846742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Lori- talk about idea</a:t>
            </a:r>
            <a:r>
              <a:rPr lang="en-US" baseline="0" dirty="0" smtClean="0"/>
              <a:t> and ideals v/s bombs (trader </a:t>
            </a:r>
            <a:r>
              <a:rPr lang="en-US" baseline="0" dirty="0" err="1" smtClean="0"/>
              <a:t>joes</a:t>
            </a:r>
            <a:r>
              <a:rPr lang="en-US" baseline="0" dirty="0" smtClean="0"/>
              <a:t>- awesome! Curricular integration, highly involved with project and community, benefited already with Great Art donations), Others like </a:t>
            </a:r>
            <a:r>
              <a:rPr lang="en-US" baseline="0" dirty="0" err="1" smtClean="0"/>
              <a:t>Walmart</a:t>
            </a:r>
            <a:r>
              <a:rPr lang="en-US" baseline="0" dirty="0" smtClean="0"/>
              <a:t> and Lowes ended up just donating materials for the projects, WPD is a great connection and certainly  a relationship we want to foster.  Coldwell Banker parents participated, but would like to see bigger.  Frustrations---coordinating the dates with the businesses, organizations and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A93A-B423-4B26-B491-3DA25846742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A93A-B423-4B26-B491-3DA25846742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Lori-We did the work for the teachers for the most part; etc……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A93A-B423-4B26-B491-3DA2584674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A93A-B423-4B26-B491-3DA25846742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7368EA-283C-4AC8-869C-E2F781C4A861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6AB1543-EC55-4C60-8C17-633B5BA19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68EA-283C-4AC8-869C-E2F781C4A861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1543-EC55-4C60-8C17-633B5BA19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68EA-283C-4AC8-869C-E2F781C4A861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1543-EC55-4C60-8C17-633B5BA19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7368EA-283C-4AC8-869C-E2F781C4A861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AB1543-EC55-4C60-8C17-633B5BA197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7368EA-283C-4AC8-869C-E2F781C4A861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6AB1543-EC55-4C60-8C17-633B5BA19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68EA-283C-4AC8-869C-E2F781C4A861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1543-EC55-4C60-8C17-633B5BA197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68EA-283C-4AC8-869C-E2F781C4A861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1543-EC55-4C60-8C17-633B5BA197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7368EA-283C-4AC8-869C-E2F781C4A861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AB1543-EC55-4C60-8C17-633B5BA197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68EA-283C-4AC8-869C-E2F781C4A861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1543-EC55-4C60-8C17-633B5BA19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7368EA-283C-4AC8-869C-E2F781C4A861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AB1543-EC55-4C60-8C17-633B5BA197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7368EA-283C-4AC8-869C-E2F781C4A861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AB1543-EC55-4C60-8C17-633B5BA197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7368EA-283C-4AC8-869C-E2F781C4A861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AB1543-EC55-4C60-8C17-633B5BA19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fci.net/charter-school-conference-presentatio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acebook.com/capefearcenterforinquiry" TargetMode="External"/><Relationship Id="rId4" Type="http://schemas.openxmlformats.org/officeDocument/2006/relationships/hyperlink" Target="http://cfc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file:///C:\Users\lroy.CFCI\Videos\7th%20grade%20promo%20share%20month.wp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docid=nH-C5DsKRWJh8M&amp;tbnid=YWuKP4E4Vok95M:&amp;ved=0CAUQjRw&amp;url=http://www.odmp.org/agency/4260-wilmington-police-department-north-carolina&amp;ei=QZ3FU4yxMe7G7AbI0IDIAw&amp;bvm=bv.70810081,d.cWc&amp;psig=AFQjCNGNI81yj9JCMtOxcEL8q7ZlsNKvBQ&amp;ust=1405546170763061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hyperlink" Target="http://www.project150.org/?attachment_id=499" TargetMode="External"/><Relationship Id="rId4" Type="http://schemas.openxmlformats.org/officeDocument/2006/relationships/hyperlink" Target="http://www.google.com/url?sa=i&amp;rct=j&amp;q=&amp;esrc=s&amp;source=images&amp;cd=&amp;cad=rja&amp;uact=8&amp;docid=Rchpzz4r0L3DkM&amp;tbnid=lpINb9DUt339VM:&amp;ved=0CAUQjRw&amp;url=http://www.traderjoes.com/&amp;ei=kJvFU468HIXC7AbBsICwAg&amp;bvm=bv.70810081,d.cWc&amp;psig=AFQjCNFbimCpZu8HghKl4FB7ud0YWleYaQ&amp;ust=1405545713735989" TargetMode="Externa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Stakeholders Through Service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953000"/>
            <a:ext cx="6400800" cy="1752600"/>
          </a:xfrm>
        </p:spPr>
        <p:txBody>
          <a:bodyPr/>
          <a:lstStyle/>
          <a:p>
            <a:pPr algn="r"/>
            <a:r>
              <a:rPr lang="en-US" dirty="0" smtClean="0"/>
              <a:t>Julie Sartorius- jsartorius@cfci.net</a:t>
            </a:r>
          </a:p>
          <a:p>
            <a:pPr algn="r"/>
            <a:r>
              <a:rPr lang="en-US" dirty="0" smtClean="0"/>
              <a:t>Lori Roy- lori.roy@cfci.net</a:t>
            </a:r>
            <a:endParaRPr lang="en-US" dirty="0"/>
          </a:p>
        </p:txBody>
      </p:sp>
      <p:pic>
        <p:nvPicPr>
          <p:cNvPr id="10242" name="Picture 2" descr="https://encrypted-tbn3.gstatic.com/images?q=tbn:ANd9GcRp6Ws3J3e6aZJrzxogk5GvydzRpJRc1GIEf7YxPqERti-x-AZKK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0"/>
            <a:ext cx="5105400" cy="39641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6324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Presentation located : </a:t>
            </a:r>
            <a:r>
              <a:rPr lang="en-US" dirty="0" smtClean="0">
                <a:hlinkClick r:id="rId4"/>
              </a:rPr>
              <a:t>http://cfci.net/charter-school-conference-presentation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we make it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Business Partners- brainstorm how to get more community members involved in school fundraisers, etc.  (sponsorships- financial and product donations)</a:t>
            </a:r>
          </a:p>
          <a:p>
            <a:r>
              <a:rPr lang="en-US" dirty="0" smtClean="0"/>
              <a:t>Parent Board member shared about previous experiences in philanthropy with another school</a:t>
            </a:r>
          </a:p>
          <a:p>
            <a:r>
              <a:rPr lang="en-US" dirty="0" smtClean="0"/>
              <a:t>Committee brainstormed-how would that look like for CFCI </a:t>
            </a:r>
          </a:p>
          <a:p>
            <a:r>
              <a:rPr lang="en-US" dirty="0" smtClean="0"/>
              <a:t>Share Month </a:t>
            </a:r>
            <a:r>
              <a:rPr lang="en-US" dirty="0" smtClean="0"/>
              <a:t>is born!</a:t>
            </a:r>
            <a:endParaRPr lang="en-US" dirty="0" smtClean="0"/>
          </a:p>
        </p:txBody>
      </p:sp>
      <p:pic>
        <p:nvPicPr>
          <p:cNvPr id="4" name="Picture 3" descr="GAS logo with CFCI logo.jpg"/>
          <p:cNvPicPr>
            <a:picLocks noChangeAspect="1"/>
          </p:cNvPicPr>
          <p:nvPr/>
        </p:nvPicPr>
        <p:blipFill>
          <a:blip r:embed="rId3" cstate="print"/>
          <a:srcRect t="31818"/>
          <a:stretch>
            <a:fillRect/>
          </a:stretch>
        </p:blipFill>
        <p:spPr>
          <a:xfrm>
            <a:off x="685800" y="1371600"/>
            <a:ext cx="7620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Surveyed parents, community members and </a:t>
            </a:r>
            <a:r>
              <a:rPr lang="en-US" dirty="0" smtClean="0"/>
              <a:t>teachers</a:t>
            </a:r>
          </a:p>
          <a:p>
            <a:r>
              <a:rPr lang="en-US" dirty="0" smtClean="0"/>
              <a:t>Key feedback</a:t>
            </a:r>
            <a:endParaRPr lang="en-US" dirty="0" smtClean="0"/>
          </a:p>
          <a:p>
            <a:pPr lvl="1"/>
            <a:r>
              <a:rPr lang="en-US" dirty="0" smtClean="0"/>
              <a:t>Plus:  Service learning, community ties, field trips, helping OUTSIDE of CFCI, guest speakers </a:t>
            </a:r>
          </a:p>
          <a:p>
            <a:pPr lvl="1"/>
            <a:r>
              <a:rPr lang="en-US" dirty="0" smtClean="0"/>
              <a:t>Ideas for improvement:  </a:t>
            </a:r>
            <a:r>
              <a:rPr lang="en-US" dirty="0" smtClean="0"/>
              <a:t>More </a:t>
            </a:r>
            <a:r>
              <a:rPr lang="en-US" dirty="0" smtClean="0"/>
              <a:t>time, more notice/ publicity, more guest speakers, business communication concerns, bring in more media, make it big and bold when </a:t>
            </a:r>
            <a:r>
              <a:rPr lang="en-US" dirty="0" smtClean="0"/>
              <a:t>advertising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for the future….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Fall and Spring CFCI </a:t>
            </a:r>
            <a:r>
              <a:rPr lang="en-US" dirty="0" smtClean="0"/>
              <a:t>Gives Back- WEEKS</a:t>
            </a:r>
          </a:p>
          <a:p>
            <a:pPr lvl="1"/>
            <a:r>
              <a:rPr lang="en-US" dirty="0" smtClean="0"/>
              <a:t>Fall month </a:t>
            </a:r>
            <a:r>
              <a:rPr lang="en-US" dirty="0" smtClean="0"/>
              <a:t>drive events</a:t>
            </a:r>
          </a:p>
          <a:p>
            <a:pPr lvl="1"/>
            <a:r>
              <a:rPr lang="en-US" dirty="0" smtClean="0"/>
              <a:t>Spring </a:t>
            </a:r>
            <a:r>
              <a:rPr lang="en-US" dirty="0" smtClean="0"/>
              <a:t>outdoor give back events</a:t>
            </a:r>
          </a:p>
          <a:p>
            <a:r>
              <a:rPr lang="en-US" dirty="0" smtClean="0"/>
              <a:t>Focus on different community needs in cold weather and then warmer </a:t>
            </a:r>
            <a:r>
              <a:rPr lang="en-US" dirty="0" smtClean="0"/>
              <a:t>weather</a:t>
            </a:r>
          </a:p>
          <a:p>
            <a:r>
              <a:rPr lang="en-US" dirty="0" smtClean="0"/>
              <a:t>Tying to our 4</a:t>
            </a:r>
            <a:r>
              <a:rPr lang="en-US" baseline="30000" dirty="0" smtClean="0"/>
              <a:t>th</a:t>
            </a:r>
            <a:r>
              <a:rPr lang="en-US" dirty="0" smtClean="0"/>
              <a:t> Annual Turkey Trot/food drive which is a popular community-wide event in the fall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Sharing more information with all media outlets earlier (prepared to be a “filler” for news any time)</a:t>
            </a:r>
          </a:p>
          <a:p>
            <a:r>
              <a:rPr lang="en-US" dirty="0" smtClean="0"/>
              <a:t>Continued website and social media </a:t>
            </a:r>
            <a:r>
              <a:rPr lang="en-US" dirty="0" smtClean="0"/>
              <a:t>promotion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tiblog.mtishows.com/wp-content/uploads/2012/01/Cat-in-the-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4495800" cy="5148906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5410200" y="228600"/>
            <a:ext cx="3429000" cy="2590800"/>
          </a:xfrm>
          <a:prstGeom prst="wedgeEllipseCallout">
            <a:avLst>
              <a:gd name="adj1" fmla="val -71335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Thank you!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Questions?  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4114800" y="3276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Julie Sartorius- jsartorius@cfci.net</a:t>
            </a:r>
          </a:p>
          <a:p>
            <a:r>
              <a:rPr lang="en-US" sz="2000" dirty="0" smtClean="0"/>
              <a:t>Lori Roy- lori.roy@cfci.net</a:t>
            </a:r>
            <a:endParaRPr lang="en-US" sz="2000" dirty="0"/>
          </a:p>
        </p:txBody>
      </p:sp>
      <p:pic>
        <p:nvPicPr>
          <p:cNvPr id="2" name="Picture 2" descr="Twitter-Fac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562600"/>
            <a:ext cx="1053158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51054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CFCI Website: </a:t>
            </a:r>
            <a:r>
              <a:rPr lang="en-US" sz="2400" u="sng" dirty="0" smtClean="0">
                <a:hlinkClick r:id="rId4"/>
              </a:rPr>
              <a:t>http://cfci.net/</a:t>
            </a:r>
            <a:endParaRPr lang="en-US" sz="2400" dirty="0" smtClean="0"/>
          </a:p>
          <a:p>
            <a:pPr algn="ctr"/>
            <a:r>
              <a:rPr lang="en-US" sz="2400" dirty="0" err="1" smtClean="0"/>
              <a:t>Facebook</a:t>
            </a:r>
            <a:r>
              <a:rPr lang="en-US" sz="2400" dirty="0" smtClean="0"/>
              <a:t>:  </a:t>
            </a:r>
            <a:r>
              <a:rPr lang="en-US" sz="2400" dirty="0" smtClean="0">
                <a:hlinkClick r:id="rId5"/>
              </a:rPr>
              <a:t>www.facebook.com/capefearcenterforinquiry</a:t>
            </a:r>
            <a:endParaRPr lang="en-US" sz="2400" dirty="0" smtClean="0"/>
          </a:p>
          <a:p>
            <a:pPr algn="ctr"/>
            <a:r>
              <a:rPr lang="en-US" sz="2400" dirty="0" smtClean="0"/>
              <a:t>Twitter:  @</a:t>
            </a:r>
            <a:r>
              <a:rPr lang="en-US" sz="2400" dirty="0" err="1" smtClean="0"/>
              <a:t>cfci_lori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Cape Fear Center for Inquiry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Founded in 2000</a:t>
            </a:r>
          </a:p>
          <a:p>
            <a:r>
              <a:rPr lang="en-US" dirty="0" smtClean="0"/>
              <a:t>K-8 School – 400 students and 28 </a:t>
            </a:r>
            <a:r>
              <a:rPr lang="en-US" dirty="0" smtClean="0"/>
              <a:t>teachers</a:t>
            </a:r>
          </a:p>
          <a:p>
            <a:r>
              <a:rPr lang="en-US" dirty="0" smtClean="0"/>
              <a:t>New building/new community</a:t>
            </a:r>
            <a:endParaRPr lang="en-US" dirty="0" smtClean="0"/>
          </a:p>
          <a:p>
            <a:r>
              <a:rPr lang="en-US" dirty="0" smtClean="0"/>
              <a:t>Inquiry Based</a:t>
            </a:r>
          </a:p>
          <a:p>
            <a:r>
              <a:rPr lang="en-US" dirty="0" smtClean="0"/>
              <a:t>Learn. Share. Live.</a:t>
            </a:r>
          </a:p>
          <a:p>
            <a:r>
              <a:rPr lang="en-US" dirty="0" smtClean="0"/>
              <a:t>Social Curriculum </a:t>
            </a:r>
          </a:p>
          <a:p>
            <a:r>
              <a:rPr lang="en-US" dirty="0" smtClean="0"/>
              <a:t>Community orientation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 MISSION</a:t>
            </a:r>
            <a:endParaRPr lang="en-US" dirty="0"/>
          </a:p>
        </p:txBody>
      </p:sp>
      <p:pic>
        <p:nvPicPr>
          <p:cNvPr id="4" name="Picture 3" descr="CFCI_new_logo (2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95600"/>
            <a:ext cx="28765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ching Lorax cl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 CHRISTY" pitchFamily="2" charset="0"/>
              </a:rPr>
              <a:t>Building community ties through…</a:t>
            </a:r>
            <a:endParaRPr lang="en-US" sz="4000" dirty="0">
              <a:solidFill>
                <a:schemeClr val="bg1"/>
              </a:solidFill>
              <a:latin typeface="AR CHRIST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US" sz="8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  <a:p>
            <a:pPr algn="ctr">
              <a:buNone/>
            </a:pPr>
            <a:endParaRPr lang="en-US" sz="8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  <a:p>
            <a:pPr algn="ctr">
              <a:buNone/>
            </a:pPr>
            <a:endParaRPr lang="en-US" sz="8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  <a:p>
            <a:pPr>
              <a:buNone/>
            </a:pPr>
            <a:r>
              <a:rPr lang="en-US" sz="8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Share Month</a:t>
            </a:r>
          </a:p>
        </p:txBody>
      </p:sp>
      <p:pic>
        <p:nvPicPr>
          <p:cNvPr id="8194" name="Picture 2" descr="http://img3.wikia.nocookie.net/__cb20131231015752/the-mystery-case-files/images/b/be/Lora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114800"/>
            <a:ext cx="30480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Excitement With Student investment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562725" cy="462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redminehelpdesk.com/images/Step-Forward-Normal-Orange-icon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8006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\\DCSERVER1\SchoolManDocu$\lroy\Documents\Documents\Documents\2013-2014 School Year\Director Evaluation\2013-2014\Standard 1\Standard 1 D\j) share month bulletin board phot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4691" b="7752"/>
          <a:stretch>
            <a:fillRect/>
          </a:stretch>
        </p:blipFill>
        <p:spPr bwMode="auto">
          <a:xfrm>
            <a:off x="0" y="-1"/>
            <a:ext cx="9144000" cy="6849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j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5562600"/>
            <a:ext cx="3505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Business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Partnerships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 CHRISTY" pitchFamily="2" charset="0"/>
              <a:ea typeface="+mn-ea"/>
              <a:cs typeface="+mn-cs"/>
            </a:endParaRPr>
          </a:p>
        </p:txBody>
      </p:sp>
      <p:sp>
        <p:nvSpPr>
          <p:cNvPr id="26626" name="AutoShape 2" descr="data:image/jpeg;base64,/9j/4AAQSkZJRgABAQAAAQABAAD/2wCEAAkGBxQTEhQUEhQVFBUXFx8XGRgYGBgdHRwcGhwcGBwbIR0YHCggGB0lHRoXITIiKCkrLi4uGB8zODMsNygtLi0BCgoKDg0OGxAQGywlICYsNyw0LCwsNCwsLDA0LCw0LC40NCwsLDQsLCwsLCwsLCw0LDQsLCwsMCwsLCwsLCwsLP/AABEIAJcAmQMBIgACEQEDEQH/xAAbAAABBQEBAAAAAAAAAAAAAAAAAwQFBgcBAv/EAEIQAAEDAQYDBQUFBQYHAAAAAAECAxEABAUSITFBBlFhEyJxgZEHI0KhsTJScsHRFBUzYqIkssLS4fAXQ1NzgpKT/8QAGQEAAgMBAAAAAAAAAAAAAAAAAAQCAwUB/8QAMBEAAgEDAwEGBAYDAAAAAAAAAAECAwQREiExQRNRYXHB8AWBkaEUIjKx0eEjM1L/2gAMAwEAAhEDEQA/ANxooooAKKKKACioy/L7bsza3F54AO6IklWSRnzz9DWXXtxXa7aottYkIOWBsnMfzK1PyFVzqKI3b2dStutl3s068eI7Mzi7R1MpEkDMjyG/Sq3eftJaR/CaW5OYxEokESFZpOX6cs6qb3C7SA3jeLRI7yThUoq3CQnb1qasHD1nDcoa7RU6uyPOIy9KWlddw9G0toLMsy+y9/MQc9qD/wALLQHUqP0Irx/xPtH/AEmf6/8ANUlaLkWTKU2dOUfw5H5V5NxPxGKzHp2AHzmofiJFum0/5X1Y1Y9qLo+3Z21fhWpP1CqmrD7SrMr+Ihxo+GIeqc/lUI9w8v4rOwv8Kig/Soy1XEyM1ofs/MkBaPUaedSVxIHb2k+Fjyfv9jVrsvdm0CWXEr6A5jxGop9WKI4YcxJXZnUrE5LSrCU9TGnjU/dXGVps3dtaC62FlvtBqFDUTor5VfCunyKVfh/WlLPhwzTKKZ3XebVoQFsrCknlqOhGxp5V5mtNPDCiiig4FFFFABRRRQAVVOIuMmmXUsJlSyYUUx3CcgOp5xmB1pLj7ir9mR2TR98sa/cTz8TtVHuW7UtpD74K1rPum91KOcmfrtrS9atp2Rp2lmpR7Spx0XeKC53JcVbHSlsrkicRWrQRvO1T9jsKlICWx+zNnYfxFDqTpNOLtu4lXavd93YfCgckj86nGm6z3JyGatx0X9e/Ej7DdKGvsJAPM5k+Zzp/2WkUohOfSug0YFJTbeWeQ0RXsCvQM11aPGpYK8iakCk1NzTmK4E86GgTIK0XKgnGiWl/fRkfMaKqKvVklHZ2sdyZDqMhOgKh8J2nMVcB1pJ1AMyJGkUcF8K7T3M5sljfsT6VodSlCv8AmGcBEEgKA56CtJ4X4kbtaTEBxOSkz5SOaTUJarIlltUJlqCVI1y1JA6cqpd4WVdjdRaLMr3ZzQoaZ6pPMH/elMUq2NhidON0t9pdH3+D9+RtlFQ/DF+otbIWnJWik8lbjwqYp1PJizi4ScZcoKKKK6RCmF+XomzMLdXokZDmdh5mn9ZZ7U72LjyLOg91vNQG61aDyH96oTlpWRm0odtVUenXyIO6mVWt9dofMpScaydOifCrtdySvvrSE/dG6U7A9f1qJuywABDGyIcd6qOaU+WvkKtDDfWsmctTNW5qLhfLyPbDUb0thopTSupCLZ5GQrojeukV4WnnpUiJ6npnyrsE15QZpSakjjOE11Q2rkZ02tdtbbHvFoQOpA+poBJvgcR0r1NV9fF9lCkpCyqSB3QYE5TJyrnFt8PWVIW22laNCsqOROkpA0POaMFqoTclFrGe/YnXG99ahrZd7fZqaUlCWlSZnRSjIgRGvXlVWtF6W96zqtCXEpaBIIRAUIMHry3qY4VtKrTZVJelUEoxHUjX1HOuNY3L+wlTjqbWz6dCv3RaHbttYx/w1EpOeSkgxi6EfrWxMOhSQoGQRNZTxVd5WwFmC6wcCyPiR8Kj5R86snsyvjtGOyUe81kPw/D+nlTlvPoRvqfaU1WXK2foy7UUUUyZAm+6EpUo6JBJ8s6xK51ftFqU85oMTyvqB+XlWr8YWtbVkdU2JUBvERvM9Ky7htmGHObi0NDwnvfI0pdSwsGx8NjinOXfhfyW+5GzhxK+0s41f+Wg8hAqcQiBlUYwoDM5Ac9qcM3i0slCHULUBJSkgmPKs+O+5GonJ5HhE9a6FdKqt4cbpSotIYcUucMKITnoOZ+VRdp4xtLbqUuspbGUoIVJTOsk/McqtUWSjaVZdPuaCVzltTK2Xuw2QFutg6RIn0GdOvtJ6EfIisZbsCil1bY7rRExsCYB8KmlkLa3jVzqeMepsqlEAxmYyHOqLa+M7Up3sm2UoXOHCZUqfOB8qs/C97C0WdKvjT3VjqN/A61XONmgzarPaUiDiGLqUEEH0keVCRK3hFVHCccv1Ebs4zfadwWtEic5ThUnrG4ptxvdqA+h9JHZPwSRscpPmnP1qX9oy21MNKBBWVSk74SM/LSo9wY7mSVfAvunp2hT/iI8qkM0mvy1YrGXpaHtnuG7n1FtlSlKCcRKVK00+LKas9qsCVWYsqUpQ7PBKokwMiYgTkDVWuq+LFZ7M26lKe3wYSlP2ir4pOwJEzUnwtey7Qy846RkogAaAYdKi8i9aNT9WXhPrzkp91NWpdkfbZAKAqVwe8egHLKTVt4ItbbllShICVt5KHMkzi86guA33UPKAaWppzVQSYBGYM6Rt5ipAcMWhNrW8wtDSSokTJkHMgpG0zl4US32L7hxblCTS6p/yTlsZbxd+R2o7HoZkifnn1qlcH2g2a34DkCVNH1yPqB61dr2bUttQEFYgj8QII16iqPxejsrYHBkThc89/pRSlhldstcZU31Xv34G0IVIFeqaXY7ibSeYBp3WmYJSfasVfszYSCZdzgHQJUZMbZCqxcSIZsw+84pfomKs/tWfWmzNhJICnMKo3GFRj1AqD4ebxWezqEe7K5HjlWfdm5aPFsvN+pBXxYnn1PvAEttqIzP3cjA6b064RuRa0G0suBLja4SkjIwASCdpBirZaEBNndAyT2S8vFJJqpcA3p2bpaUYS5p+Iaeoy9KpjLMdhrtJypS09P2HfH9kPurRhwqPdUN5GY05ZifCmN63h29ps5tDam2hh1GagSCVTyJjTQVYfaKf7Mn8Y+hpsFotl2nQutJAjfEMhA1OIQABqTFSjwiFKf+OMmurWe7JbrS+ENrOyUFXoCazjg2x2h0OpZdDQgYyRJMzA+tTdyNWxVmdYdbgFooQtZgiREEaxmae8J8NuWVSlKcSsLTBSkGPGT+ldWyKYuNGE45WfqVG7LY5d9qKVjIHC4BoUnRQ+oqxe0R0OMWYo72JZIjORh6VY7xuNh5xLjqAtQGHOdBmMtDSDl/WSzDAFoThywIExnnkNKlk47hTnGpGLclz4me2Hhy1PlMoWlOScTkgJHQKzjoK0C2cPBVkTZELwJGGVROhxExIzJzqNXx+ziCUtrIJAKjAABOsamK88di0hKHGFqDaQSrAYPRXUUMlUlWqTipfl6rzFLJwNZk5rLjh6nCP6f1qQYtdjs4wIcZbG6Qoa9arHGtveDNmaWSCtsKcIylQABHhNHDnD1kfs6SpfvVSD34KTJju75RrM1x+IODlT11ZPGeheLttyHk42ziSCUzBgxrE7U4JmmNx2AMMNtTJSM45nMn1Jp8cqgxCaWp6eBraU5Hw13qh8V2YLYZexiQ2BCj3lZwT1I1PjV8fUIMnY1nXFJ9xZB/IT650Q5HbNPWvP0Zp3BzhVZWSd2kH+kVOVAcFD+yMf8AaR/dFT9ai4Mar+t+ZVvaNZAuxrJywd4eIy28apfDj+JgBsKGBxJWJ1kEE+GWnStQvmyB1lxs/Ekp9RWPcHvlt5TahmoYY/mTt9RSd3HbJrfD5aqMo9zyXJ9sutLbSQlS0lMnQTln5VE2TgVCYK3lEiD3AExvqZP0qVu98LSlcRO246eNS05Vnwk0sE3UnDaLwJ2mxIWE9okLw6YhOek+NNrzvxiywlYUmRICUGD56VIJGUHOKa3ld6H21NubjI8jsR1FWRZRFxylPgj7j4mNqeKG2iEASpSzmNgIHPxqD4q4qdS6pmzqwhJgqGpO4HIDT1pX2cpwuWhB+0kj+kkH50cHtJFqtQXHahRidYKjMddKu2Q3op06knjKSW3qRlz8YvtLAeUXET3gr7QHMH8jTvjm70B1q0jNp2McbxnPmn6Ut7SUt+5iO1zmNcG0+ennRbk4rmbKtQRHQYikfKK74lkXHMKsVjLw0SN3G77WtTTbAyTMlOHplvlVpbsyQgNxKAAIOeQ5zrVFY4xbaszYbQC8EYSCmACMpJGo3ipngS3LeZcW6oqV2pzP4U5DkOlApcUZpOW6SfV5+Y64uu9l5tAeUUd8JQsRkVc51BiKzniK5TZXAgrC5GIEZHzG1aJxbdblqabaRAGMFROgABz661CI9n8ql20EjonP1UTHoaEy60rRpxWqXyJXgW8FO2bvmVIUUSdxEieZ2qxLAINMrsu9thsNtCAM8zmSdSadLVGtQbEarUptx4Iy9nMLTh5JMeOlUTjFfvGmEgS2hKZ3zAyq7XmrEptv7ysSvwo7x+eEedUazoVaLwOIR7wkjkEn/QV2kssetfypzfRN+/ua1w8zhZSOSQPQVKU3sKIQKcVqGA3k4oVjfG9hNmtvaJyCz2ifEHvD1j1rZarPHVx/tLBwjvp7yfHl51XUjqiOWNdUqqb4ezK1Y7UnEMH2XR2ic9z9pPSDn5mp6yuZQTrvWfcN2nECwo4VTiaJ2WPh8DpVssFqxDPI6KSdQdxWNUjolk1a9LGxK3jaVobKmmy6uMkgx6nlVIu/jBxpTpebxrUeeHDAjDBGQH5mru05ymmt5cOsPqCnEd6NQSJ8Y1qyEl1KqUqccxms5+pWPZ8larQ66dIOI7FSjMfWpXirhgvL7ZhQS7uJiSNwRoYqw2CxoaQEISEJG35zvS5TnU3J5yiM7l9rrjsZxYODrQ4v33cTPeUVAqI6czV7vC5m3WEsHElsRGEgHu6DMaU+FeTmZgxQ5MhVuJ1Gm9sEZYeGbK3BDKSeapV9alWwE5BIAnYAD5Uog5UkuTnl4UNlMpSm/wAzFgqvRrwhXTSuFzlXcleDy4TG1NlrpR12BrURb38R7IKiRLivuo38zoPM1W92XQhkh+ILxwtOOg5u+6b/AAD7SvM/lR7N7sKlKeVJJyBPLc+Z+lQd5uftdrS22fdiEIgaJAzMVq3Dl3BppKQIAECnren1LryoqVFU1zLd+RLpECu0UU2YwVxSZEV2igDKvaDw4W1m0NAwTKwNj979a9XTeS32cYSC4hQSqfjynI7KitNtVnC0lKhIIisn4p4adsii5Zyrs5xEAnun8xSlxQ1bo2LO5VSKpTe64foWOx2sLGJJ6GciDyPI0/Zf3+VUm7b4S8RiUlp77x+wvorketTrdvIIS4MCuR0P4TofrWZKLgy+pRaeCxhYJrqUHc1HMWyYOXnTpVokdKkpJisoNbC6BnOVexTXtZMAzSjzlSUkQcWLKVlnXMUxSSHsudJqeE5V3UGkeFYzpq49y0pu8+BmTEbk1FuXgpYJQQhA1eVkmP5QftHrp41zU3wThSySjrmmWp9OtUy+r5S2rsmve9/E6o54z93TTQR0ikb24iJT2NmKimc1nNSiTnHialuDuEzIddHe1A5dT1q+jRbYy1C3hrqfJd5I8FXAQS64kBa8yAICQc8IG1X5CYEUnZmAgQKWrSSSWEYtSpKpJykFFFFdKwooooAKRtFnCxBpaigDNeJ+BJJWx3TqU7Hw5VVWLzfsx7N1MpHwLHzSa3NSZ1qJvS4W3kkKSD4iqalCMjRofEJRWmotS+5nFlvltZJS6WlH4XBiTPQiCKl27W4BJbCx95tQUPQ50jefAAGItEidAcwPzqCtlx21OGJOBOFOExAG0ZUlO0a4H417epxLHnsWT96pH2kuJ8W1fWKV/fjexP8A6q/SqibZbkx3XcuSCfoK9fvi3/dc/wDkf8tV/h5In2MX1X1/otKLzKtEOqk/cIHzih+1LSVY1NtIEwpSpM7Zf61UlLtzmzufTD9Ypyxwu+7HaQk85UpR8ZVA8qlG1bIT7Gn+qS+W/v6Di28QtJECbQuZxLACQdMgNqiibTbVRmU+iBVtungRAIK5Wf5tPQVdLBc6GwMgIpqFtjkXqfEKcP8AUsvvZVeGODktwpXeVzO3hyq8WezhAgUolIGleqaSS2RlVKkqktUnlhRRRXSAUUUUAFFFFABRRRQAUUUUAcIpFdlSdq7RQA2VdaDtXP3SjlRRQB1N1oG1OEWVI2oooAWArtFFABRRRQAUUUUAFFFFAH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xQTEhQUEhQVFBUXFx8XGRgYGBgdHRwcGhwcGBwbIR0YHCggGB0lHRoXITIiKCkrLi4uGB8zODMsNygtLi0BCgoKDg0OGxAQGywlICYsNyw0LCwsNCwsLDA0LCw0LC40NCwsLDQsLCwsLCwsLCw0LDQsLCwsMCwsLCwsLCwsLP/AABEIAJcAmQMBIgACEQEDEQH/xAAbAAABBQEBAAAAAAAAAAAAAAAAAwQFBgcBAv/EAEIQAAEDAQYDBQUFBQYHAAAAAAECAxEABAUSITFBBlFhEyJxgZEHI0KhsTJScsHRFBUzYqIkssLS4fAXQ1NzgpKT/8QAGQEAAgMBAAAAAAAAAAAAAAAAAAQCAwUB/8QAMBEAAgEDAwEGBAYDAAAAAAAAAAECAwQREiExQRNRYXHB8AWBkaEUIjKx0eEjM1L/2gAMAwEAAhEDEQA/ANxooooAKKKKACioy/L7bsza3F54AO6IklWSRnzz9DWXXtxXa7aottYkIOWBsnMfzK1PyFVzqKI3b2dStutl3s068eI7Mzi7R1MpEkDMjyG/Sq3eftJaR/CaW5OYxEokESFZpOX6cs6qb3C7SA3jeLRI7yThUoq3CQnb1qasHD1nDcoa7RU6uyPOIy9KWlddw9G0toLMsy+y9/MQc9qD/wALLQHUqP0Irx/xPtH/AEmf6/8ANUlaLkWTKU2dOUfw5H5V5NxPxGKzHp2AHzmofiJFum0/5X1Y1Y9qLo+3Z21fhWpP1CqmrD7SrMr+Ihxo+GIeqc/lUI9w8v4rOwv8Kig/Soy1XEyM1ofs/MkBaPUaedSVxIHb2k+Fjyfv9jVrsvdm0CWXEr6A5jxGop9WKI4YcxJXZnUrE5LSrCU9TGnjU/dXGVps3dtaC62FlvtBqFDUTor5VfCunyKVfh/WlLPhwzTKKZ3XebVoQFsrCknlqOhGxp5V5mtNPDCiiig4FFFFABRRRQAVVOIuMmmXUsJlSyYUUx3CcgOp5xmB1pLj7ir9mR2TR98sa/cTz8TtVHuW7UtpD74K1rPum91KOcmfrtrS9atp2Rp2lmpR7Spx0XeKC53JcVbHSlsrkicRWrQRvO1T9jsKlICWx+zNnYfxFDqTpNOLtu4lXavd93YfCgckj86nGm6z3JyGatx0X9e/Ej7DdKGvsJAPM5k+Zzp/2WkUohOfSug0YFJTbeWeQ0RXsCvQM11aPGpYK8iakCk1NzTmK4E86GgTIK0XKgnGiWl/fRkfMaKqKvVklHZ2sdyZDqMhOgKh8J2nMVcB1pJ1AMyJGkUcF8K7T3M5sljfsT6VodSlCv8AmGcBEEgKA56CtJ4X4kbtaTEBxOSkz5SOaTUJarIlltUJlqCVI1y1JA6cqpd4WVdjdRaLMr3ZzQoaZ6pPMH/elMUq2NhidON0t9pdH3+D9+RtlFQ/DF+otbIWnJWik8lbjwqYp1PJizi4ScZcoKKKK6RCmF+XomzMLdXokZDmdh5mn9ZZ7U72LjyLOg91vNQG61aDyH96oTlpWRm0odtVUenXyIO6mVWt9dofMpScaydOifCrtdySvvrSE/dG6U7A9f1qJuywABDGyIcd6qOaU+WvkKtDDfWsmctTNW5qLhfLyPbDUb0thopTSupCLZ5GQrojeukV4WnnpUiJ6npnyrsE15QZpSakjjOE11Q2rkZ02tdtbbHvFoQOpA+poBJvgcR0r1NV9fF9lCkpCyqSB3QYE5TJyrnFt8PWVIW22laNCsqOROkpA0POaMFqoTclFrGe/YnXG99ahrZd7fZqaUlCWlSZnRSjIgRGvXlVWtF6W96zqtCXEpaBIIRAUIMHry3qY4VtKrTZVJelUEoxHUjX1HOuNY3L+wlTjqbWz6dCv3RaHbttYx/w1EpOeSkgxi6EfrWxMOhSQoGQRNZTxVd5WwFmC6wcCyPiR8Kj5R86snsyvjtGOyUe81kPw/D+nlTlvPoRvqfaU1WXK2foy7UUUUyZAm+6EpUo6JBJ8s6xK51ftFqU85oMTyvqB+XlWr8YWtbVkdU2JUBvERvM9Ky7htmGHObi0NDwnvfI0pdSwsGx8NjinOXfhfyW+5GzhxK+0s41f+Wg8hAqcQiBlUYwoDM5Ac9qcM3i0slCHULUBJSkgmPKs+O+5GonJ5HhE9a6FdKqt4cbpSotIYcUucMKITnoOZ+VRdp4xtLbqUuspbGUoIVJTOsk/McqtUWSjaVZdPuaCVzltTK2Xuw2QFutg6RIn0GdOvtJ6EfIisZbsCil1bY7rRExsCYB8KmlkLa3jVzqeMepsqlEAxmYyHOqLa+M7Up3sm2UoXOHCZUqfOB8qs/C97C0WdKvjT3VjqN/A61XONmgzarPaUiDiGLqUEEH0keVCRK3hFVHCccv1Ebs4zfadwWtEic5ThUnrG4ptxvdqA+h9JHZPwSRscpPmnP1qX9oy21MNKBBWVSk74SM/LSo9wY7mSVfAvunp2hT/iI8qkM0mvy1YrGXpaHtnuG7n1FtlSlKCcRKVK00+LKas9qsCVWYsqUpQ7PBKokwMiYgTkDVWuq+LFZ7M26lKe3wYSlP2ir4pOwJEzUnwtey7Qy846RkogAaAYdKi8i9aNT9WXhPrzkp91NWpdkfbZAKAqVwe8egHLKTVt4ItbbllShICVt5KHMkzi86guA33UPKAaWppzVQSYBGYM6Rt5ipAcMWhNrW8wtDSSokTJkHMgpG0zl4US32L7hxblCTS6p/yTlsZbxd+R2o7HoZkifnn1qlcH2g2a34DkCVNH1yPqB61dr2bUttQEFYgj8QII16iqPxejsrYHBkThc89/pRSlhldstcZU31Xv34G0IVIFeqaXY7ibSeYBp3WmYJSfasVfszYSCZdzgHQJUZMbZCqxcSIZsw+84pfomKs/tWfWmzNhJICnMKo3GFRj1AqD4ebxWezqEe7K5HjlWfdm5aPFsvN+pBXxYnn1PvAEttqIzP3cjA6b064RuRa0G0suBLja4SkjIwASCdpBirZaEBNndAyT2S8vFJJqpcA3p2bpaUYS5p+Iaeoy9KpjLMdhrtJypS09P2HfH9kPurRhwqPdUN5GY05ZifCmN63h29ps5tDam2hh1GagSCVTyJjTQVYfaKf7Mn8Y+hpsFotl2nQutJAjfEMhA1OIQABqTFSjwiFKf+OMmurWe7JbrS+ENrOyUFXoCazjg2x2h0OpZdDQgYyRJMzA+tTdyNWxVmdYdbgFooQtZgiREEaxmae8J8NuWVSlKcSsLTBSkGPGT+ldWyKYuNGE45WfqVG7LY5d9qKVjIHC4BoUnRQ+oqxe0R0OMWYo72JZIjORh6VY7xuNh5xLjqAtQGHOdBmMtDSDl/WSzDAFoThywIExnnkNKlk47hTnGpGLclz4me2Hhy1PlMoWlOScTkgJHQKzjoK0C2cPBVkTZELwJGGVROhxExIzJzqNXx+ziCUtrIJAKjAABOsamK88di0hKHGFqDaQSrAYPRXUUMlUlWqTipfl6rzFLJwNZk5rLjh6nCP6f1qQYtdjs4wIcZbG6Qoa9arHGtveDNmaWSCtsKcIylQABHhNHDnD1kfs6SpfvVSD34KTJju75RrM1x+IODlT11ZPGeheLttyHk42ziSCUzBgxrE7U4JmmNx2AMMNtTJSM45nMn1Jp8cqgxCaWp6eBraU5Hw13qh8V2YLYZexiQ2BCj3lZwT1I1PjV8fUIMnY1nXFJ9xZB/IT650Q5HbNPWvP0Zp3BzhVZWSd2kH+kVOVAcFD+yMf8AaR/dFT9ai4Mar+t+ZVvaNZAuxrJywd4eIy28apfDj+JgBsKGBxJWJ1kEE+GWnStQvmyB1lxs/Ekp9RWPcHvlt5TahmoYY/mTt9RSd3HbJrfD5aqMo9zyXJ9sutLbSQlS0lMnQTln5VE2TgVCYK3lEiD3AExvqZP0qVu98LSlcRO246eNS05Vnwk0sE3UnDaLwJ2mxIWE9okLw6YhOek+NNrzvxiywlYUmRICUGD56VIJGUHOKa3ld6H21NubjI8jsR1FWRZRFxylPgj7j4mNqeKG2iEASpSzmNgIHPxqD4q4qdS6pmzqwhJgqGpO4HIDT1pX2cpwuWhB+0kj+kkH50cHtJFqtQXHahRidYKjMddKu2Q3op06knjKSW3qRlz8YvtLAeUXET3gr7QHMH8jTvjm70B1q0jNp2McbxnPmn6Ut7SUt+5iO1zmNcG0+ennRbk4rmbKtQRHQYikfKK74lkXHMKsVjLw0SN3G77WtTTbAyTMlOHplvlVpbsyQgNxKAAIOeQ5zrVFY4xbaszYbQC8EYSCmACMpJGo3ipngS3LeZcW6oqV2pzP4U5DkOlApcUZpOW6SfV5+Y64uu9l5tAeUUd8JQsRkVc51BiKzniK5TZXAgrC5GIEZHzG1aJxbdblqabaRAGMFROgABz661CI9n8ql20EjonP1UTHoaEy60rRpxWqXyJXgW8FO2bvmVIUUSdxEieZ2qxLAINMrsu9thsNtCAM8zmSdSadLVGtQbEarUptx4Iy9nMLTh5JMeOlUTjFfvGmEgS2hKZ3zAyq7XmrEptv7ysSvwo7x+eEedUazoVaLwOIR7wkjkEn/QV2kssetfypzfRN+/ua1w8zhZSOSQPQVKU3sKIQKcVqGA3k4oVjfG9hNmtvaJyCz2ifEHvD1j1rZarPHVx/tLBwjvp7yfHl51XUjqiOWNdUqqb4ezK1Y7UnEMH2XR2ic9z9pPSDn5mp6yuZQTrvWfcN2nECwo4VTiaJ2WPh8DpVssFqxDPI6KSdQdxWNUjolk1a9LGxK3jaVobKmmy6uMkgx6nlVIu/jBxpTpebxrUeeHDAjDBGQH5mru05ymmt5cOsPqCnEd6NQSJ8Y1qyEl1KqUqccxms5+pWPZ8larQ66dIOI7FSjMfWpXirhgvL7ZhQS7uJiSNwRoYqw2CxoaQEISEJG35zvS5TnU3J5yiM7l9rrjsZxYODrQ4v33cTPeUVAqI6czV7vC5m3WEsHElsRGEgHu6DMaU+FeTmZgxQ5MhVuJ1Gm9sEZYeGbK3BDKSeapV9alWwE5BIAnYAD5Uog5UkuTnl4UNlMpSm/wAzFgqvRrwhXTSuFzlXcleDy4TG1NlrpR12BrURb38R7IKiRLivuo38zoPM1W92XQhkh+ILxwtOOg5u+6b/AAD7SvM/lR7N7sKlKeVJJyBPLc+Z+lQd5uftdrS22fdiEIgaJAzMVq3Dl3BppKQIAECnren1LryoqVFU1zLd+RLpECu0UU2YwVxSZEV2igDKvaDw4W1m0NAwTKwNj979a9XTeS32cYSC4hQSqfjynI7KitNtVnC0lKhIIisn4p4adsii5Zyrs5xEAnun8xSlxQ1bo2LO5VSKpTe64foWOx2sLGJJ6GciDyPI0/Zf3+VUm7b4S8RiUlp77x+wvorketTrdvIIS4MCuR0P4TofrWZKLgy+pRaeCxhYJrqUHc1HMWyYOXnTpVokdKkpJisoNbC6BnOVexTXtZMAzSjzlSUkQcWLKVlnXMUxSSHsudJqeE5V3UGkeFYzpq49y0pu8+BmTEbk1FuXgpYJQQhA1eVkmP5QftHrp41zU3wThSySjrmmWp9OtUy+r5S2rsmve9/E6o54z93TTQR0ikb24iJT2NmKimc1nNSiTnHialuDuEzIddHe1A5dT1q+jRbYy1C3hrqfJd5I8FXAQS64kBa8yAICQc8IG1X5CYEUnZmAgQKWrSSSWEYtSpKpJykFFFFdKwooooAKRtFnCxBpaigDNeJ+BJJWx3TqU7Hw5VVWLzfsx7N1MpHwLHzSa3NSZ1qJvS4W3kkKSD4iqalCMjRofEJRWmotS+5nFlvltZJS6WlH4XBiTPQiCKl27W4BJbCx95tQUPQ50jefAAGItEidAcwPzqCtlx21OGJOBOFOExAG0ZUlO0a4H417epxLHnsWT96pH2kuJ8W1fWKV/fjexP8A6q/SqibZbkx3XcuSCfoK9fvi3/dc/wDkf8tV/h5In2MX1X1/otKLzKtEOqk/cIHzih+1LSVY1NtIEwpSpM7Zf61UlLtzmzufTD9Ypyxwu+7HaQk85UpR8ZVA8qlG1bIT7Gn+qS+W/v6Di28QtJECbQuZxLACQdMgNqiibTbVRmU+iBVtungRAIK5Wf5tPQVdLBc6GwMgIpqFtjkXqfEKcP8AUsvvZVeGODktwpXeVzO3hyq8WezhAgUolIGleqaSS2RlVKkqktUnlhRRRXSAUUUUAFFFFABRRRQAUUUUAcIpFdlSdq7RQA2VdaDtXP3SjlRRQB1N1oG1OEWVI2oooAWArtFFABRRRQAUUUUAFFFFAH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0" name="Picture 6" descr="http://www.traderjoes.com/images/Logo_static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0"/>
            <a:ext cx="1447800" cy="1425178"/>
          </a:xfrm>
          <a:prstGeom prst="rect">
            <a:avLst/>
          </a:prstGeom>
          <a:noFill/>
        </p:spPr>
      </p:pic>
      <p:sp>
        <p:nvSpPr>
          <p:cNvPr id="26632" name="AutoShape 8" descr="data:image/jpeg;base64,/9j/4AAQSkZJRgABAQAAAQABAAD/2wCEAAkGBxQTEhUSExQWFBUSGRQYFxgYFBUUGBoYFBUWFhgYFRcYHCggGBwlGxYXIjEhJSkrLi4uFx80ODMsNygtLisBCgoKDg0OGxAQGy4kICQvLTI0MiwsLC40LSwsLDUsLCwsNDgsLDQvLCwvNCwsNCwsLCwsLCwsLCwsNCwsLCwsLP/AABEIAHkBoAMBEQACEQEDEQH/xAAcAAEAAwEBAQEBAAAAAAAAAAAABQYHBAMCAQj/xABIEAABAwIDAwYICgoCAgMAAAABAAIDBBEFEiEGMUEHE1FxgZEiNGFyc6GywRQzNUKCg5KisbMjMlJUYpPCw9HSFvBT4RUkQ//EABoBAQADAQEBAAAAAAAAAAAAAAAEBQYDAgH/xAA0EQACAgACBggGAgMBAQAAAAAAAQIDBBEFEiExUXETMjNBYYGxwSJSkaHR8BQ0I0LhYiT/2gAMAwEAAhEDEQA/ANxQBAEAQBAEAQBAEAQBAEAQBAEAQBAEAQBAEAQBAEAQBAEAQBAEAQBAEAQBAEAQBAEAQBAEAQBAEAQBAEAQBAEAQBAEAQBAEAQBAEAQBAEAQBAEAQBAEAQBAEAQBAEAQBAEAQBAEAQBAEAQBAEAQBAEAQBAEAQBAEB4y1bGmzntB6CQuFmJpreUpJPme41Tks0merXAi4NweI1XaMlJZp5nlprYz9X0+BAEAQBAEAQBAEAQBAEAQBAEAQBAEAQBAEAQBAEAQBAEAQBAEAQBAEAQBAEAQBAEAQBAEAQBAEAQBAEAQHzJuNt9ivM89V5H1bykX49KwGbe1mi3bie2ZJs8cLtsPLrf3LR6Cb1Zru2FZpBLOJNq+K8IAgCAIAgCAIAgCAIAgCAIAgCAIAgCAIAgCAIAgCAIAgCAIAgCAIAgCAIAgCAIAgCAIAgCAIAgCAIAgCAICjvbYkdBI7lgJrKTXiaKLzSZYNmm+A49LvwA/wArSaDX+GT8fYq8e/jS8CYV2QQgCAIAgCAIAgMv2x2jraerkiZOWs8FzBkiPguaOJZf9bMOxXeDw1FtKk47eb/JTYrEXV2uKls8vwfWxe1lTLVxxTSl7JA8WLI2+EGlwN2tB+bbtTGYOqFLlBZNcz7hMVZK1Rm80+RpypC4IHbfFXU1I+SN2WQljWGwNi5wvoRY+CHKVg6lbcoy3EbF2uupyW8zP/mtd+8H+XD/AKK7/g4f5fu/yU/8y/5vsvwaFye41JU07jM7PJHIWk2aLgta4aNAHEjsVRj6I1WJRWSaLTA3Stres9qZaFBJpme2+1dTFVviglyNjawEBkbvCIzE3c0nc4DsV1gsHVOpSms2+ZT4zFWRtcYPJLkfWwuP1lTVhkkxdG1r3vGSMXAs0C4aCPCcD2L5jsPTVVnGO3mz7g77rLcpS2eX4NKVMW4QBAEBCbaV0kNHLLE7I9uSzrA2vIwHRwI3EqTg642XKMls/wCEbFzlCpyi8n/0y/8A5rXfvB/lw/6K8/gYf5fu/wAlP/Mv+b7L8GwYPMXwQvcbufHG5x0Fy5gJOnlWdtSU2lxZfVtuCb4HWvB7CAIAgCAIAgCAIAgCAIAgCAIAgI/aCodHSzyMOVzIpHNNgbFrCQbHTeutEVK2MXubRyvk41Skt6TMl/5rXfvB/lw/6LQfwcP8v3f5KP8AmX/N9l+DVNlat8tJDJIcz3tu42AubngBZUOJgoWyjHcmXWGm51RlLe0Sy4HcIDmxCrETC7fwA6SVFxeJWHqc35czrTU7J6qIKHG5A67rOHRYDuP+brPV6YvjPOe1cN30LKWCrcclsZPUdY2QXaescR1haPDYqvER1oPy70VltUq3lI6FIOYQFMrW2keP4nfiVhsVHVvmvF+pf0vOuPJFg2eb+h6y4+73LSaHWWGT4tlXjX/lJNWpEPwmy+NpLNghcRxu3gxa/wAXD6I49aosbphL4KPr+CwowWe2z6DCMWc52STUncbW16DZNHaTnZPore/c/YYrCxjHXgTavivCAIAgM15WqKz4Jh85ro3HzTmb7T+5XOip7JQ8/wB+xUaThtjPy/fuUvBqrmqiGXcGSMceoOGb1XVldDXrlHimV9UtWyMuDRvyyhpzO+Vus0gh8r5D2DI32n9yt9FQ2yn5FVpOfVj5mdW0vw3K5zKovXJNV2mmi/bY14643WPtjuVVpWGcIy4Flo2eU5RNPVIXBgeOVfO1E0n7cjyPNzEN+6AtXRDUqjHwMzdLWslLxL5yS0VmTTn5zmxjqYMxt1l4+yqrStmcow4bfqWWjIbJT8voXisrooheWRkY6Xua38SqyFcpvKKzLKU4w2yeRFP2wogbfCGdmY+sBdv4d/ys4fy6PmR20GN08xtFNG89AcM32d65zosr60WjpC6ufVkmSC5HUrfKJ8nzfVfmsUzAf2I+foRMd2EvL1MZK0hnze8A8Vg9FF7DVlLu0lzfqaers48kfrsZpwbGeEEb/wBKz/KdDZ8r+jHSw+ZfU6KaqZIM0b2vF7Xa4OF+i4XiUZReTWR7UlJZpkbVbU0cZyuqI7jeAc1uvLey7Rwt0lmos4yxVMXk5I7MOxWGcEwysktvyuBI6xvHaudlU6+umj3C2E+q8zsXM6ERWbT0kRyvqIw4bwDmI68t7KRDC3SWaizhLE1ReTkjpw7F4J78zKyS28NcCR1t3hc7KbK+umj3C2FnVaZ3LmdAgIys2gpYjaSeJpHDO0u+yNV2hh7Z7Yxf0OM8RVDZKSOVm2FETb4QztuB3kWXv+Hf8rPH8uj5kTFNUskbmje17TuLXBw7wuEouLyksjvGSks08z1Xk9HLU4jDGcsksbHWvZz2tNjxsTu0Pcvca5yWcU35HiVkY7G0ftLiEUhIjljeRqQ17XEDpIBSVc49ZNH2M4y3PM8cSxqngsJpWMJ3AnwiOkNGtl6rpss6kWzxZdXX1mkcONV8c+H1EkTg9hhmAIvwY4HeutNcoYiMZLJ5o53TjOiUovNZMxJaYzxrOyW0lLHRwRyTxte1li0nUG53rP4rC3SulKMXlmXeGxNUaoxlJZ5Fnw7EYp2l8L2yNByktNxcAG3cR3qFZXOt5TWRMhZGxZxeZ1LwezhxijMrAG7wb68dCPeq/SWEliKtWG9PMkYa5VTze4rE8DmGzmlp8vuPFZO2myp5WLIuYWRms4vM/IpS05mkgjiF5rsnXLWg8mJRUllJFgw7GQ6zX2a7p4H/AAVpcFpaFvwW7H9n+CrvwbhthtRLK5IRA4jg73SFzbEON9TayzuN0VdZc5wayZZUYyEYKMu4lqCn5uNrL3IvfrJv71c4SjoKY1vuIV1nSTchWVjYxdx6hxPUF9xOKrw8dab8u9nyqqVjyiVvEMSdLpub+yPf0rLYzSFmIeW6PD8lvRho1bd7OJV5IJXCcMfna9wytab66E28iudHaPu6WNklklt272QcTiYaritrZZFqCqCAIAgKtykUfOUL3cYXMkHYcrvuucp2j56t6XHYQ8fDWpb4bTHSFoigZvmA1fO00MvF8bCestF/XdZS6GpZKPBs09M9euMuKMq5RaznK6QcIgyMdgzH1vI7FfaPhq0J8dpSY6etc/DYeEuHEYYye361S/7PN5PajPevStzxTh/598zy6/8A5lP/ANe2R+bDVfN10B4PJYfrGlo+9lTHQ1qJeG36DBz1bo/Q13H6vmaaaXiyN5HXlOX12Wfohr2RjxZeXT1K5S4IwMCw6lqzM7jadmsNczDmRNJZI+Jzsw3tfKC4HrBcO5ZrEWqWIcntWf2RocPW40KK2PL7syOnop6h5yskmfezjZzyD0Ocd3aVoJWVVR2tJFFGFlj2Jtkk7YyuAv8AB3fbiJ7g664/zsPn1vs/wdv4d/y+n5ISWNzHFrgWPYdQQWuaR6wVKTUlmtqZGaaeT3o07k62nfPemmdmkYMzHne5osCHHi4XGvEHyXNHpDCKv/JDcy4wOJc/gnvJXlE+T5vqvzWLhgP7EfP0O+O7CXl6mMlaQz5veAeKweii9hqyl3aS5v1NPV2ceSMLr/jZPPk9srUV9SPJehm59d836nY3G5G0vwVhLGOe57yDYuzBoDfI3Q36b9/N4eLt6WW19x06eSq6NbF3nDNSvYAXxvYDuLmOaD1EjVdVOMnkmn5nJxkt6a8j9o6p8T2yRuLHt1Dh/wB1Hk4pOEZx1ZLNCMpQetHYyy7T7bSVMbI2XiblHO2Ni59vCAP7Hk48VBw2AjVJylt4cvyTMRjZWRUVs4/vArUlI9jQ50b2tO4ljmg9RIsVOU4yeSa+pDcJJZtP6HzTzuY4PY4tc03a4GxB8iSipLVks0IycXmt5tex+N/C6ZshtnaSyQDdmbbUeQgg9qzWLo6Gxx7u40OFu6WvW7+8gOVfnBDE9r3NjzOZI0EgHMLtLrbx4LhrpqFL0XqObTW3uIuktZQTT2FEodmauUXjp3kHcSBGD1F5F+xWk8XTB5SkvUrYYa2S+GL9BiOzdVA3PLC5rRvcC14HWWE27UrxVNjyjLaJ4e2CzlHYc2E4pLTSCSFxa7iPmuHQ8cR/0WXu2mFsdWaPFdsq5a0WbfgWKNqYGTt0DxqP2XA2c3sIKzN1Tqm4PuNFTarYKSM05VPHW+hj/MlV1ovsXzfoio0j23kvci9l8a+CCokbbnHRhkd/2i8anqFz2AcV2xVHTOEXuz2nLD3dCpNb8thDTzOe4ve4uc43c4m5J6SVKjFRWSWwjSk282aTs78iTejqv61S4j+8ucfYtqf6UuUvczNXZUn5dD5maryTeKS+nd+VEqLSvarl7sutGdm+fsi7KsLEID4kjDhZwBHQRdeJ1xmtWSzR9jJxeaImrwFp1jOU9B1HfvHrVNidCwltqeXg9xOqx0lsntIiXD5GnKWG53WFwe0KlswOIhLUcH5bSdHEVyWaZaqOItY1p1IAB7lr8NXKuqMJb0kUtklKbaPZdzwEBXMdpH85mALg4C1gTawtb39qzGlsNa79dJtPLd3eBa4O2Cr1W8mj5pMEe7V/gDvPdwXnD6Hts22fCvufbcbCOyO0m6TD44/1Rr0nU/8ArsV9h8DTR1Ft4veV9l87OszqUs4hAEAQBAc+IUolikiO6Rrmn6QI969Qk4SUl3HmcdaLi+8/n5zCCQdCLgjyjQ+ta1NNZoy+TWxmvcm1XmoGgn4l0jT1Xzj1OCz2kYZXvxyL3ATzoWfdmZNX1XOSSSn/APRz3/acXe9X9cNSKjwRRznrScuJqOK4RlwbmreFHEyQ+c0iR/8AV3qjquzxmvxeXsXNtOWE1eCz9zK4JixzXjexzXDraQ4esK+lHWTjxKVS1WnwNY5Sa4Cg0Px7owOr4z8GetZ/R1ed+3uz/BeY+f8Ag2d+X5Muwqj56aKH/wAj2tPUT4R7Bcq9tnqVuXBFNXDXmo8Wb+BbQcFkzTnFWV0FM28j44WkkgEhtydTZo1J46LpCuy1/CmznOcK18TSK/U8otG39XnZPNjsPvlqmR0be9+S8yLLSFK3ZvyKHtnjcVXM2WJj2ENyuzBoJsbtPgk8CfUrTB0Tpg4yeZWYq+N0lKKyPHYuYsrqcji/L2PaW+9esbHOiR8wjyuiaZyifJ831X5rFS4D+xHz9C3x3YS8vUxkrSGfN7wDxWD0UXsNWUu7SXN+pp6uzjyRhdf8bJ58ntlaivqR5L0M3PrPm/UuvJbg7JHyVDwHGIhrAdQHEXLusC1usqt0ndKKVa795YaOpjJub7jSKylZKx0cjQ5jwQQegqmhNwkpR3otpRUlqvcYDW0/NySR7+be9l+nI4tv6lrIS1oqXFGYnHVk48GXDkuwpks0krwHcwGZAdRmeXeFbpAbp1qu0ndKMFBd5P0dUpTcn3GoVEDXtLHtDmuBBBFwQeBVHGTi80XMoqSyZgmL0fMzyw8I3vaOoHwb+W1lq6Z69cZcUZm2GpNx4Mu/JFMc1QzhaJw6/DB93cqvSy6j5ljoyW2S5GiyRNdbMAbEEXANiNxF+KqE2txatJ7yHxPaukgJa+ZpcN7WXkcD0ENvbtspFeEus2xj7HCzFVV7G/cg6jlHpSC3mpnggg+DHYg6HQv3KTHRl2/NL95EaWkat2TZlz7XOXdc2vvtfS/Yr1Z5bSmeWew07klmJgmZwbICPpMb/r61SaVX+SL8PcuNGP4JLx9iv8qnjrfQx/mSqXozsXzfoiLpHtvJe5WMNonTSxws/WkcGg9F95PkAuexTrbFXBzfcQ64OclFd5s2E7K0sDQ1sTHutq97Q956dSNOoWCzduLtsebfkjQVYWqtZJeZ9bRQNZQ1LWNawczMbNAaLljr6BfMPJyvg2+9eoxCSpmlwZhy1BnTZdjKCJ1FA50UbiWaksaSdTvJCzeLskr5JN7y/wAJCLpi2u4sMEDWCzGtaDrZoDRfp0URyb3slJJbj0Xw+hAEAQBAEAQBAEAQBAEAQBAEAQBAYhtpR81Wztto52cdUgDz94uHYtNgp69EX5fQzuLhqXSXn9ST2UxTmqCvbexDWlvXMDFcduVcMVVr31v92bTthrdWmxfu3YV/AaLnqmGLg97QfNBu77oKmXz1K5S8CLTDXsjHxN4qIQ9jmHc8Fp6nCxWVi8nmjStZrI/nuWIsc5jt7CWnrabH1ha6MtZJrvMs1k8uBZ9qcS5yjw9l90bi7rjtED916g4WrVutfj67SZibNamteHpsPXkwos9ZzhGkLHO+k/wB6i/uXnSdmrTq8X++x60fDWtz4I0DbDHvgdOXgAyPOWMHdmIJufIACe4cVU4TD9NZq93eWeKv6GGff3GL1lU+V5kkcXvdvcdT1DoHkGi0sIRhHViskZ+UpTetJ5stmFcnVRK0Oke2AHUAgvf9JoIA6r36lX26Tri8orP7E6vR9klnJ5Eftfsz8CMQ53nOdD/mZLZMn8RvfN6l2wmK6fPZlkcsVhugaWeeZxbKeO03pWfiumL7CXI8YXto8zUeUT5Pm+q/NYqPAf2I+foXGO7CXl6mMlaQz5veAeKweii9hqyl3aS5v1NPV2ceSMLr/jZPPk9srUV9SPJehm59Z836mkcknxE3pf7bVTaV7SPL3LbRnUlz9i9qrLIwXaHxuo9NN+Y5arD9lHkvQzN/aS5v1LtyRbqnrh/uKs0tvh5+xY6M3S8jRFUFqYdtl49Uef8A0hafB9hDkZzFdtLmWXkj+NqPMj9p6haV6sPP2JejOtLkhyibUv5x1JC4taywlcDYucRfIDwaARfpNxw1aPwkdXpZrPh+T7jsVLW6OL5lOwfCZamQRQtzO3ng1o6XHgFY3XQqjrTZX1VSslqwRc6bkweR+kqGtPENjLh9ouH4KtlpVf6x+5YR0Y/9pfYo1dBzcskd78297L7r5HFt7cNytYS1oqXFFbOOrJrgzROSP4uo89nslU2levHl7ltozqy5+xCcqnjrfQx/mSqVozsXzfoiNpHtvJe5H7A/KFP1yfkyLrj/AOvLy9Tlg+3j+9xtSzZoSL2q8SqfQzew5d8N20Oa9ThiexnyfoYStSZw27YjxCn8wfiVmMZ28+ZocH2EOROKMSQgCAEpnkCNq8ZjZoPDPk3dp/wqvE6Woq2R+J+H5JVWDsntexERLjMpNwQ0DgBp233qls0tiZS1k8lw/JPjg6ksntLJSzZ2NduzAFajD29LVGzisypshqSceB6rseAgIHGcSe2TIw5Q219BqSL8eCz2k9IW13dHW8svuWWFw0JQ1pbcz9pMe4SDtb7wmH033XLzX4FuB74P6kxT1DXi7XA/94jgrym+u5ZweZAnXKDyksj1XU8BAEAQBAEBmXKzR2lhmHz2uYethzD1Pd3K60VPOMoeZT6ShlKMvIo8U5a17BukDQ76Lg4esK0cU2nwK5SaTXEtfJdR56syHdCxx+k/wR93OoGk56tSjxfp+om6OhnbnwXr+s1pUBeGI7b0nNV04to5wePrAHH7xd3LTYKevRF+X0M7i4at0l5/Uh5JiQ1p3MBDeouc8+txUhRSbfE4NtpLgafyU0WWnkmO+Z9h5sYsPvF6pNKWZ2KPBev6i40bDKty4v0ODldB/wDrH5v6bv8A0dvVf1rronL4/I56Tz+HhtKLhU7Y54ZH6tZJG53HwWvBOnHQblaWxcq5RW9plZXJRmm9yaN6iqmOYJGvaWEXzBwy26b7llXGSeq1tNMpxazT2GUco2OR1M7GxEOZCHDMNznPIvl6QMo146q+0fRKqDct7KTHXRsmlHciH2U8dp/Ss/FSMX2EuRxwvbR5mo8onyfN9V+axUeA/sR8/QuMd2EvL1MZK0hnze8A8Vg9FF7DVlLu0lzfqaers48kYXX/ABsnnye2VqK+pHkvQzc+s+b9TSOST4ib0v8AbaqbSvaR5e5baM6kufsXtVZZGC7Q+N1HppvzHLVYfso8l6GZv7SXN+pduSLdU9cP9xVmlt8PP2LLRm6XkaIqgtDDtsvHqjz/AOkLT4PsIcjOYrtpc/YsvJH8bUeZH7T1C0r1YefsS9GdaXJFQx8H4VUZt/PTX/mOVhh8uijlwXoQbs+klnxZbeSmujZJNG4hr5BGWX0zZc92g9PhA26+hQNKVyajJblmTtGzinKL3sv2M4xFTRmSV4Fho24zOPQ0cSqmqmdstWKLO26FUc5MwqqnL3vkOhkc5xHle4uP4rUwjqxUeBm5PWbfE0bkj+LqPPZ7JVNpXrx5e5baM6sufsQnKp4630Mf5kqlaM7F836IjaR7byXuR+wHyhT9cv5Ei64/+vLy9Tlg+3j+9xtSzZoSP2hiL6WoaN7opQOssK60S1bYvxRyvjrVyXgzBQtWZk1LYTaenbSshllZE+LMPDcGgtzEtLSdDobdiosdhbHa5RTafAusHiq1UoyaTRcKGujmbnie2RtyLtNxcbxdV84Sg8pLJk+E4zWcXmdC8Ho48TreaZmtck2A9evcoWOxf8avWyzb2I74enpZZFbqq58n6ztOgaDu49qy2Ixt1/XezgtxbV0Qr3I5wL6DW6ipNvJHZvLayaw7BPnS/Z/2PuV/gtD/AO9/0/P4K6/G/wCtf1/BOtFhYaALQJJLJFa3mRFdjWR5Y1t8u8k27lS4vS/Q2uuMc8vEnU4PXhrN7ySo6gSMDwLX4dRsVaYa9X1Kxd5FtrdcnFnhiGHNl36O4OHv6QuGMwFeJWb2S4nunESq3buBW6yjdGbOHUeB6llcThLMPLKa8+5lvVdGxZxPGN5abgkHpBsuMJyg9aLyfgdJRUlk0TOGYw4uax+ubQHcb8L9KvcBpWydiqt259/5K/EYSKi5QJ5aErQgCAIAgIPbHBPhdMY22EjSHxk7swuLHyEEjtUnCX9DZrPd3kbFUdNXqrf3GO1GFTxuLXwyNcOHNu9RAsesLRxurks1JfUoZVTi8nF/Q0rkuwx0UEkj2OY6V4ADmlpysbpodd7nql0lap2JReaSLfR1TjBtrey6KtLAo3KNszJPlqIW5nsblewb3NBJBb0kXOm838is9H4qNecJ7mVuOw0rMpw3mb//AB817czLfo5p9+6yuelr36y+qKno5/K/ozb9nKHmKWGI6FjG5vOPhO+8SsziLOktlLizR0Q1K4x8Dy2owNtXAYicrgczHb8rhe1/IQSD1r1hr3TPWR5xFCuhqmOYpgk9O4tlic23zrEsPlDxp71oqsRXYs4sobKLK3lJHNSYfJKcscT5Cf2WF3eQLDrK9zthBZyaR4jVKTyis/ItknJ7OKYyb57g80CD4FjcX3F+46G2hGt1AWkq3bq/68fH8E16Pmq9b/bh+95CbP0srKuAmKQZZY7jm3ggZxcnTSwupOInCVMviW596I9EZq2Ox713M1LbyBz6GZrGue483ZrWlxNpWE2A1Oio8DJRvi28t/oXOMTdLSX7mZGcFqf3af8AkS/6rQdPV8y+qKLorPlf0Zt+CMIpoAQQRFECCLEEMFwQdxWYuedkmuLNHVsguSMXrsGqTLIRTzkF7yCIZCLFx3eCtJXfVqL4luXejPzqs1n8L3vufE0HkupJI4JhJG+MmS4D2OYSMjRcBwCqdJzjKcdV57O7mWmjoSjCWsstvsXRVpYGI47hFQamdwp5iDLKQRDIQQZHEEEN1C01F1aqinJbl3ozt1Vjsl8L3vuZceSuikjFRzkb483NWzscy9ucvbMBfeO9V2k7IycdVp79xP0dCUVLWTW7eX1VRZmNbW4TO6snc2CZzXPuC2KRwIsNxAsVo8JdWqYpyW7ijP4mqbuk1F7+DLDyW0Esck5kikjBbHbPG5l7F17ZgLqHpOyEox1Wnv3Ml6OhKMpaya3b0em32x75Xmpp25nOA5yMbyQLZ2dJsBceTRfMDjYwXR2bu5n3G4NyfSQ80ZxPA5pyvY5p6HNLT3EK4U4vamVTi1saJbBNlqipcAyMsad8j2lrQOkX1d1D1Lhdi6qlteb4I7VYWyx7Fl4s7NqdkZaV92NfLEQLPDcxBt4QeG/q63I4WI4rnhcbC1fE0mdMThJVPYs0WXknje0VAcxzQTEQS1wB0eDYka2sO9QtKOLcWnxJejU0pJrgR/KXh00lW10cMr28ywXZG94uHyG12jfqO9dtHWwjU1KSW3vfI5Y+ucrc0m9nDmcGw2Fzsr4HPglY0GS7nRPa0XhkAuSLDUgdq6Y62uVEkpJ7u9cTlhK5q6LcX9HwNfWfL4EIDHNqtj5qeRzo2OkgJJaWguLQfmvA1Ft19x046LRYXGwsilJ5S8e8ocThJ1ybis0VprCTYAk9ABJ7lN1lxImq+BrvJpA9lHZ7HMJkeQHNLTYhutjwWe0jJSuzTz2IvMBFqnastrLWoJNOPFKTnWZRvGo6woWPwv8AIpcVv3rmd8Pb0U8+4r0OGSudlyEdJIsO/j2LM16OxE56mq14vd/3yLWWJqjHPPMsGH4a2LUau4uPu6FpcHgKsMs1tlx/HAqrsRK3fu4HapxwCApte68jz/E78SsPi5a1834v1L6lZVx5Fg2fd+hHkLh67+9aTQ7zwy5srMasrWSStCIfEsYcC1wBB4FeLK42R1ZLNH2MnF5ogMQwUt8KO7h0cR1dKzeN0RKHxU7Vw71+fUtKMYpbJ7GfuDYa7OHvBaG7gdCT1dC9aM0fZ0itsWSW7PvZ8xeJjq6kXnmSE1Q8E2Nst+AsLXsDx1sPtDdxtLLrFJ5Pd+r6+5DjCOX7+7CRCsERwvoCAIAgCAIAgCAIAgCAIAgCAIAgCAIAgCAIAgCAIAgCAIAgCAIAgCAIAgCAIAgCAIAgCAIAgCApEjrknpJPeVgbHnNvxZoorKKRYNmnfo3Dod+IC0mg5Z0yXj7Iq8ev8ifgS6uiCEAQBAfJYL3sLjjbVeXFN55H3N7j6Xo+BAEAQBAEAQBAEAQBAEAQBAEAQBAEAQBAEAQBAEAQBAEAQBAEAQBAEAQBAEAQBAEAQBAEAQBAfMh0PUV5n1WfVvKOFgEaIntmTpJ9H3rRaCfwzXIrdIb4k4r8rggCAIAgCAIAgCAIAgCAIAgCAIAgCAIAgCAIAgCAIAgCAIAgCAIAgCAIAgCAIAgCAIAgCAIAgCAIAgCAIAgOKbConG5bqd9iR6goFmjcNZLWcdvhsJEcVbFZJnTBA1gytAAUuqmFUdWCyRxnOU3nJnouh5CAIAgCAIAgCAIAgCAIAgCAIAgCAIAgCAIAgCAIAgCAIAgCAIAgCAIAgCAIAgCAIAgCAIAgCAIAgCAIAgCAIAgCAIAgCAIAgCAIAgCAIAgCAIAgCAIAgCAIAgCAIAgCAIAgCAIAgCAIAgCAIAgCAIAgCAIAgCAIAgCAIAgCAIAgCAIAgCAIAgCA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0" name="AutoShape 16" descr="data:image/jpeg;base64,/9j/4AAQSkZJRgABAQAAAQABAAD/2wCEAAkGBxIREhMTExMUFhIUFBgXFRQWFRQZGBcVHBgZFxURFxgYHighGBolGxQaLTEhJSkrLi4uFx8zODMsNygtLisBCgoKDg0OGxAQGywkICU3MjQsLCw0NCwsLCwsNCwsLCw0LCwsLDQsLCwsLCwsLCwsLCwsLCwsLCwsLCwsLCwsLP/AABEIAMIBAwMBEQACEQEDEQH/xAAcAAEAAQUBAQAAAAAAAAAAAAAABgIDBAUHAQj/xABEEAACAgECAwQGBAoJBQEAAAABAgADEQQSBSExBhNBUQciYXGBkTKhsbIUIyRCUmJyc5KzFSU0NYKDwdHwM1Oi4fHC/8QAGgEBAAIDAQAAAAAAAAAAAAAAAAIEAQMFBv/EADQRAAIBAwMCBAUCBQUBAAAAAAABAgMEEQUSITFBM1FhcRMiMjSBFLEjJKHR8EJSkcHxFf/aAAwDAQACEQMRAD8A7j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DSazjhR2UJkKcEk9Zw7nWHSqOEY5wXqVmpwUm+pttLdvRW/SGZ2KNRVIKa7lOcdsnEuzYREAQBAEAQBAEAQBAEAQBAEAQBAEAQBAEAQBAEAQBAEAQBAPMzDaQPZkAwCIcXXF1nvz8wJ43UVi6n/nkdu0f8JEn4euKqx5Iv2CeqtFihBeiOPVeZyfqZEsEDzMxldAezIEAs6zUrVW9j52IpZsAk4AyTgdeUzGLk8IjOSjFyZotF220VtiVpY292CqDW4BJ6DJGJZnZVoRcmuEVYX9GclGL5ZIsyqXCO63ttoqrHrext6MVYCtyAR1GQJahZ1ZxUkinO/oQk4t8m64frUvrW2s5RxlTgjl7j0lecXCTi+qLNOcZxUo9GYXG+0en0ZQXOVLglQFZuQxnoOXWbaNvUq52Loaq1zTo43vqXeC8ap1aM9JLKrbSSrL62Accx5MJGrRlSe2RKjXhWWYGxmo3CAanjfaLT6MoLmKlwSuFZs4xnoPaJupW86udq6Fetc06ON76l/g3F6dWhspJKBipJUrzABPI+xhI1aUqUtsupOjWhVjuh0M+azaIAgCAIAgCAIAgCAazjfHqNGENzFQ5IXCs3TGeg5dZupUJ1c7OxorXEKKTm+pVwXjdOrVnpYsqttOVZeeAcc/YRMVqM6T2zM0a8KyzA2M1G4jnaR23gc9mOXkTzzPOazUqKpFcqPodOxjDDbxko4dxhk9V8svn4j/eabLVpU/lq8rz8iVezUvmh18iRU3K4BU5B8RPS06saiUovKOZKLi8SI5xzTsbjhSdwGMA9en+k83qlvOVz8qbTSOnaVYqlyySVjCgeQnpYcQWTlvlmp4jxoLla8M3n4D/AHM5N5qqp/JT5fn2RcoWbl80+EaWnUWd4GBJcn5+z3Th0bitKspptsv1KdNQafCJkJ7RHDPZkFu+sMrKejAg+48jMp4eTEluWGcBGdNfz+lRdz99b/7rPTN/Epe6PI+FV9md8svUIXJ9ULuz7MZz8p5lR5wetcsR3Hz9e7Ws9hHNmLN7Cxz9pnqI4jFRPHzzNuR1b0XavfotnjVYy/A+uPvmcTUY4rZ8z0GmT3UMeREfSfqt+s255VVqv+I5c/Uy/KXtNhilnzOdqs91bHkiZ9k7qdFoKTdYlfeL3h3EAkudwAHUnaR08pzrndWrvasnTtHChbx3PBcbt/w8HHesfaK7cfdj9DX/ANpJ6lbrubrhfF6NSpamxXA64PMeWQeY+Mr1Kc6bxJYLNKvCqsweSA+l76em/Zs+1J1NM6TORq/WH5Nn6MtQtehusc4RLnZj5KK0JPymnUVmukvJFjTGo27b82SHQdptJe+yu5WbBOMMOQGSeY8pUnb1YLMkXKd1SqPEXlmHqO3OgRipuyR1Ko7L/EBg/CbI2VeSztNUtQt08bjc6TiNVtfeo6tXz9YEY5dc+WPbK8oyi8NclqFSM47k+DS29u9Arbe+z7VSxl/iC4PwlhWVdrO0qvULdPG43ui1tdyB63V0PQqcj/7K0ouLxJYLUZxmt0XkxeJ8d0+m/wCtaiHyJyx9yjmflJwpTn9KyRqV6dP65YNSO3+gzjvW9/d24+7N/wChr/7St/8ASt/M3+g19d6B6nV0PipBGfI+R9krShKDxJFuFSM1mLyYGu7T6Sh2rtuVXXGVIblkZHQeRmyFvVmsxiap3VKEtspYZ7xTtLpdMFNtgG8ZUDJYjwbaBnHtMU7epVeIIVbqlSWZshfpO1iXUaO1DlHLspwRkEL4HnL+nwcZzizmanNTpwku5Z9HvaTTaSmxLnKs1u4AI7ctqjPqg+IMnfW1WrUTiiGnXVKlBqbwdK0OrW6tbEOUdQynBGQehweYnIlFxeGduE1OKku5cesMMEAg+BEhKKlw1k2JtPKNVrOBKeaHafLqP/U5Fxo9OfNPguU72Ufq5KOC8Psrdi3JcYwDkE+cjptlXoVG58IzdV4VIrabrE7ZRMPi1DvWQh58uXTI8RKV/RqVaLjTfJut5xhPMuhq9JwEnnYcfqr1+J8JybfRpPms8ei/uXKt8ukP+Tc6bRpWMKoH2n3mdyjbU6KxBFCdSU3mTL4E3kD2AeGGDjHpE0fda63ysC2D4jDf+SmegsJ7qKT7HmdShtrv1JfruK/1Kr5yz0JV72OKnP1NOdCj/ObfJ5OnUr/yW7zWCH8D4WbNBr7cfR7sL/gbfZ/4kToV6qjXhF/5nocyhRcrepL2/pybr0S6vFl9X6SK4HtUlW++vylfVIfLGRa0ifzSiRniZOr19gHW3UbAf1d2xT/CBLlP+Fbp+SKNXNa4a83g6X2p7ILrDQQ/dipSpwuSV5bVHljB+c49vduju9Tt3Vkq+3nGDTavsFoUUg6l0fwL2VAZ9qkDl8ZYjqFdv6coqz023Sxuw/VohHBte2j1SuGHqWbXKnIZM4cZ8QRzHwM6VaCrUuV2OZQqOjW4fcl3pd+npv2bPtSUNL6T/B0NX6w/JV2T/ufXf5/8lZG7+6j+CVp9lL8kI4Tp7bbVqq+nb6nXAwfpZP6OAc+zM6laUYxcp9EcmjGUp7IdWSjtD2BbTUG5bd5QAuu3by8WXmemeh8MyjQ1D4k9jWM9DoXGmulT3p5x1RHeDLfc34JU5C3uNy59U7QTuPsABJ89o8hLlb4cF8WS6FKh8Sf8KD4ZIe0nYNtLQbkt7zZjeCu3kTjcuCehPTylS31D4k9rXsy5c6b8KnvTzjqV+iviDJqWpz6liE4/XXGCPeufkPKY1KmnTU+5nSqrVRw7Mk3aHsSur1JuawohRQyqBuLDIzk8gNuPA9JToX0qNPYl3L9xYRr1d7fGDScc7FaOqpzXqdtqqSFssqwxAztIwDk+zz6TfSvqzksx4KtbTqEYZjLn1aNJ6PeJtTrEQH1LvUYe3B2N7w32mWtQoqVJy7oq6dWcKyj2ZT6RB+X3e5PuLM6f4CI6i/5hl7hPZnVcS3XllVCcBmzz2+qFQD80Yxz8vfIVbqnbfIlknStKt1mbZsPSBoTp9JoaWIJrDKSOhwF5zVYT+JWnLzN2oU/h0acH2NR2Y7I2a6t3SxUCPswwJycBs8vfLNxeqhLa0VbWxdxFyTwdb4FoTRp6qWIJrQKSOhwOs4NWe+bl5no6MNlNRfYz5A2mPqNWlYyzAezxPuHjNFa5p0VmbwThTlP6UY+g4olrFQCCBkZxzErWuo07ibhE21badKOWbCdArmPrtUKlLH4AeJ8pXubiNvDfI2U6bqS2osaTitdnLOG8m5fLzmi31GhW4Tw/UnUt6lPqjOBl7JoPZkCAIBzn0t6PlRd7WrPxG5fsadXTJ8yicbVqfEZ/giuo4lnh1NGfo6mw49gVWHwzcflLsaX8zKfoc+dbNtGHqzofYvhQ/o1UYf8AXR2b3WZCn+DbOTeVc3Dl5Has6OLZRffJzvsnrjpdVubkRXare8IzY/iQTrXcPi0kl5o4tpU+DVy/UzvRroe81qselSM/x+iv1sT8Jr1Cpto4Xc26bT318vtybP0gdqre+bTUuURMB2UkMzYBK5HMKMjp15zRY2kdvxJLOTfqN5Pe6UHjHUx+Cejy29FtttFe8BgNpZsHmC2SMH2c5KrqEYPbBZwRo6ZOpHdOWMkR4lpu6ttrznu7HTOMZ2sVzj4ToU5boKT7nLqQ2TcfJk69Lv09N+zZ9qTm6Z0n+P8As6+r9Yfn/or7Jf3Prf8AP/krIXf3UfwStPsp/kjvo+/vDT/4/wCW8u3/AIEilp/3K/P7HU+1Y/ItT+4s+6ZxLbxo+6O9deDL2Zy70df3hT7rP5bTt3/gP8fucHTfuI/52OodsR+Ran9y/wBk4lt40PdHfu/Bl7HMfRx/b6v2bPuGdnUPAZwtM+4XsV9re1F2quaqtmWkPsREJG/nt3Njrk9B06ePOYtbWFKG+ay/2M3d5UqzcY8I2el9Gj7C1t6owXJRU3Y5ZxuJGflNMtSWcQib46U9u6ciL9kz+Wab98n2y7deDL2KFp48fc2PpD/t93ur+4s1af4ETbqX3DOndi1A0Omx/wBofXzM41zzVl7nes/Ah7EW9L30NN+1Z9iy5pnWX4KGrfTH8mR6JP7Pd+//APwkjqfir2JaR4T9ydznHWNHxziLo2xeQxknx8eQ+U4eqX1WjPZDj1L9pbwmt0jUafTvc3LJPixPT2kzi0aFW5nxz6svVKkKK/sSPhvDVq59W8W/0A8J6ezsIWyz1fmcqvcSqvyRi8T4s1Vm0AEAAnOfHw9kqXupToVlTiuO5toWsalPc2bO+hbFwwyD/wAyJ06lGFenia4ZVhKUJZiRviPCmr5j1k8/Ee8f6zzV5plSh80eV/U6tC7jPiXUp0XE7EwAdwz9E8/kfCa7XUK9OSSeV5PkzWtack3jBLBPXp5OMezIEAj/AG64a2o0diqMuuHQDqSpyQPaVyPjLNpV+HVTKl9S+JRaRxWiouyoPpOwQD9YnaB8zPQyajHceYjFykon0LpKRWiIv0UUKPcBgfZPLN5bZ7CEVGKSOKdtuHNp9ZcCMLY5sQ+DBuZx7iSMf+p6GyqKpRXPQ8xfUnTrPjhky9E2ixVdafz3CD9lBk/W5+U5+p1MzUTp6TTxBzfcjHpD4S9OqssIPdXHcr+GSPWQnwOQeXkZdsK0ZU1HuihqFCUKrn2Zl6P0g6kUpQlSNaFCK/rFjywPxY6t8fh4TVPT6e5zcsI2w1Krs2RWWRXi+ltpsdbwVt+k27qdw3bs+PXw8cy9TnCUMwfBz6tOpGWJrlk29LbgtpTnqlh+uuc7TOk17f8AZ09W52Nf50K+ybD+h9d/n/yVkLv7qP4J2n2U17ke9HzD+kNPzH5/8p5dv/Al+Clp/wBxH8/sdU7WH8i1P7iz7pnEt/Gi/VHfuvBn7M5d6OT/AFhT7rP5bTt3/gP8fucHTvuI/wCdjqHbI/kOq/cv9k4lt40fdHeu/Bl7HMPRww/D6uf5tn3DOzqHgv3OFpq/jr2MDjvDbdFqWUgrtfdU/gwByjA+JHLPkZtoVY1qePTk03FKdCryu/BIbu3Gr1i/g9NKiywbSyFiSDyJUH6A59STj65UVjSpPfOXCLj1CtWWyEeSP8AQ1a6hXG1l1CKwPUHcBiW68lOhKUemCnbxcK8VLzMz0iH+sLvdX9xZq0/wEbdR+4Z1DsYfyHTfulnGufFl7netPAj7Gm9J/DHu06ugJNTlmA67CMMR7jg+7MsafVUKmH3Kup0XUpJrqjnvZ7tNfot3dbCr4JVwSMjowwRgzrV7WFbmRxre7qUMqPfzOy8A1jX6am1sbrKkZschkjJx7J56rFRm4rsemoTc6ak+5e1mhS3G4dOhHIylcWlK4x8RdCzTqyp/Sy7RQqDCjA8pupUo0o7YLCIynKbzIuGbCJEuMtm5/gPqE8dqcs3M/wDPI7Vmv4KJRo2zWh81H2CesoS3U4v0Rx5rEmi6RNjWSJhLwuoPvC8+vsz54lJafQjU+Io8/wBDc7io47W+C9R3mTuC48MdZYp/Fz8/Q1y244L83ET2AeGAY/4FVu392m/ru2ruz55xmS3PGMkNkc5wZIkSZav06OMOqsPJgCPkZlNroRcU+qPaaVQYUBQOgAAHyEw3nlmVFJYQtpVgVYAg9QQCD7wYTa6BxT6os6bh1NZzXVWh81RVP1CSlOUuryRjThHokiu/R1vjeiNjpuUHHuz0mE2uhlwT5ayVvQp6qpx0yAcTGWHFMLSoGAoweowMfKMvqZSS4PE06A5CqD5gCZyzCil2K2QHkQCPIzHJnBQlKg5CqD7AMxlmMJdCpgDyIyPIx6mevDKUoUHIVQfMATOWYUUuiPNRpUsGHRWHkygj5GFJrpwJRUuGslvTaSqrkiImfBVVc/LrMylKX1NsxGMY9EkV2aOtmDlELjoxUEj3HGZjc8YyHCL5wVNQhOSqk+0CYyzLjF9itQAMDAHsgyuD3EGTDfhOnLbjTUW/SNaZ+eJP4k8Y3M1OjDOdqMtFAGAMDyEgbEsdCqDIgAwCK8T0dneudjEFsggEjE8nfWlZ3Emo5z0OxbV6appN9CRcPQrWinqFAPynpLWEoUYxl1SRyqslKbaMiWCAgCAIAgEZ7daXUWUqKQzAWA21o213rHVVP/Pj0lq0nTjN7/x5ZKd7CpKC2fn2Ndwbi1FOkubTfiilgD16p3/FscAryycYU4A5kg9Jsq0pyqpT5z02o00q1OFJunxjruZbr7a3mjUuKq2s0xQtjvArVvkbgGAZSMeI6SbsoqcU3hS/cwr6bhNpcx/YytZ20KNqWWsNRRXUQee57bdpRM9AMNz8sTXG0b2ru2/+ETlfY3NLhJf8su9l+1bam9qH7lm7vvA9LMV6gNW24Z3DI9kjXttkNyz5ckra7dSex48+CzxbtTqku1aVU1MulCuzMzA7CoJGB1PP6pOlawlCLk2t3C9yFW7qKclGKxHllWg7WXG6tbqkSq+hrqirFmCqpb1+nPaPDzEjUtoqL2vlPDM0rubkt8cJrKLFHbHUbadQ9NY0t9vdrhmNi8yoZvDqp6eUk7WGXBN7ks9OCMb2o1GbitreFzyU63tfql/CXSio1aW7Y5LMCy7tq7R5+Z9vSShaQbjFyeZLPQxO9qrdKMViL5K+OdtzVYUr7kbalsJuZhuLDctSBfzsEczy5yNG03RzLPXHBKtfOMtsUuFnkujtmQyM6KtNuka+s5O7egJeo+BxtPP2iR/ScNJ8p4/HmZV68ptcNZX9jfcA11l2nrttVVexd21c4AP0ev6uD8ZXrRUJuKZaoVJVKak1jJpUc/0yRk7fwPOMnGd45485vwv0qfqVtz/WYz/pPeJW44pUqopsOlcq5Z+XNsKVBwRkf8wJiEc0G2+5Kcv5lJLnBZ0HbCy38FUVoLbbbFuX1sVrXgufftI6yc7RR3NvhJY9c9DXTvJT2LHLbz6Y6mJo/SAXtr9WnurbRWEDN3ygnC2sMbcE45DzmyVjti+uUs+nsQhqG6S6Ybx6+5k9ti41nDjWqtYGu2hjhc4r6nBwPd5SFrj4NTPC4M3jkq9NxWXyUntrZVXqO+qQX0WJXtVjsYvna2TzAwpPwmf0e6Udr+VrPqZd84Rkpr5lx6PJZPa666nVqhoN1NXeLbWzFNn5xG4Z3r4Z5EwraEZwcs4b6dyLu5ypzSxlLOV0/wDTF13Fteui0b7kBssrG8MxZ1KgpvyOWTu3Y6YGPGThRofGmvJM1zrV1Rg+OX/4bTjna23TulJFC2ioPY1jOK93/arwMknHU45TVStVOO/nGcL+5vrXkqclB4zjL8vYpftla66M0Uqz6pbMKzEbXQ7Tz/RBBPtAmVaRTnul9Jh3s3GDhHLln+hL9OzFV3YDYG4DpuxzA+MpPGeDorOOS7MGRAEA8xAPYAgCAIAgCAa3jPDGvChb7aSrZBqIGeWMNkcxz6TZSqKD6J+5prUnUxhtexqG7E0mpqzZaXe0XNcSC5sGcHpjHrHljxm79XPcnhYSxjsaHYwcWm3lvOe5k6DswlZ1Bayy06lQtps288AjI2gfpfDlIzuZS28Y29MEoWkY7svO7rko0XZCivS2aYlnS05ZmI3Z5bSCBgY2jEzO6nKoqndGIWcI0nT7MzODcHegktqbrRt2hbNmAPPkASfbmQq1VP8A0pexso0HTfMmyxqOzNbvq3LuDq0CPjb6oC7QV5dffmZVxJKK/wBpGVtFubz9Qq7M1h9M+9j+DUmpQduGUrsJfl1wfDEO4k1JebyFaxTi8/SsGJpuxNSGsd7c1NVneV0My7FbOfLJAJ8/nk5nK8m88LL6vua42ME1y8LlLsX7eydZr1VfeWY1Vgsc+rlTuDYXl05eMirmSlGWPpJu0i4yjn6hqeyql1srutpsFa1sybfXVRhdwYEZ5dZmNy1Fxkk11MTtE5boyafT3Nb2o4JZqW0umCMyV4azVMRnbgq6csZdsAnHsm22rqkpTz17Gm6oSquNNLhdyQUcHC6g3ix8d0KxVn8WACCGA8+X1mVXVbp7Gu+c9y2qOKm9PtjHYweK9lxdf+EC+6qzuxX+KKj1QSepGf8A4Jsp3DhDZtTXqa6top1N6k08di9p+zqrdTebbHsqqNWWIO4Ek7mOM7vWkZV24OGEk3ngmrdKanltpYPNB2Ypp1NupUtvt3ZU42qWILlRjqSPrmZ3E501TfREYWlONR1PMtcP7LChwatRctIff3GUKdclMlc7fZmZncb1iSWfMjTtFTlmMnjyMjj3Z5dU9NhssrandsNZAOWx62SD02iRpV3TTSWUyde2VVqWWmvIw07G09zbUz2O1zh3uJHebxzVgcYGMn5mTldz3qSSwuxCNlBQcctt931MrTcAIrtrt1Fty2psO/YNq4IO3aBzOep8hIyr/MpRilglG2xFxlJvPBinsgp0o0zX2sEcPW5K7qyBhVXljA5/OTV21U+IornqQdmvhKm5Pjp+C5quy+9q7F1FyXpWK2tUrusUfpgjBOft92IxuXFOOE0+cEp2qk1Lc00sZL7dn1azS2tbYz6YMATt9fcMEvgdfdiR+O1GUUuJf0JO3TlCTfMf6mTw/hXdW3W95Y3fEHazZVMZ5IPDr9QkZVN0VHHQnClslKWepsprNw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 cstate="print"/>
          <a:srcRect l="1562" t="12500" r="82813" b="70833"/>
          <a:stretch>
            <a:fillRect/>
          </a:stretch>
        </p:blipFill>
        <p:spPr bwMode="auto">
          <a:xfrm>
            <a:off x="7524750" y="0"/>
            <a:ext cx="1619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Lowe's Home Improvem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152400"/>
            <a:ext cx="4041321" cy="762000"/>
          </a:xfrm>
          <a:prstGeom prst="rect">
            <a:avLst/>
          </a:prstGeom>
          <a:noFill/>
        </p:spPr>
      </p:pic>
      <p:sp>
        <p:nvSpPr>
          <p:cNvPr id="26642" name="AutoShape 18" descr="data:image/jpeg;base64,/9j/4AAQSkZJRgABAQAAAQABAAD/2wCEAAkGBxQTEhUUExQWFhUXGBwZGBgYGBwcHBocHiAYHRgeGx8eHCggHBolGxodIjEhJSorLi4uGB8zODMvNygtLisBCgoKDg0OGxAQGiwmICYsLDQ0Ly0tLC00LDQ0NCwvLCwsLCwsLCwsLCwsLCwsLCwsLCwsLCwsLCwsLywsLCwsLP/AABEIAOwA1gMBIgACEQEDEQH/xAAcAAACAgMBAQAAAAAAAAAAAAAABgUHAgMEAQj/xAA/EAABAwMCBAQDBwMDAwMFAAABAgMRAAQhEjEFBkFREyJhcQcygRQjQpGhwfBSsdFy4fEzYoJDc7IVFiQ1Y//EABoBAAIDAQEAAAAAAAAAAAAAAAADAgQFAQb/xAA2EQABAwIEBAQDBwQDAAAAAAABAAIDBBEFEiExE0FRcSIyYYGRwfAVM0JSobHRIyRichQ14f/aAAwDAQACEQMRAD8AvGiiihCKKK8JoQvaK1qdArjueKoRgqAPv23qtNWQxedykGk7LvrwqApfc42pRhCSOkq8oztHfptURxHmNLaQX3UtKEFQBnHUR8xMdh1FZ78WB0ibdNEB5pwevEJyVAfWo97j7YHllXsJ9KrjiHP9uifCQpxR6xCen9cnuZ00v3nxAfIKWkNtJMyIKvmMnfGe0e1QzYhNsMqlkYN1bL/H3NQSEQVBRGrGBE9u4rmc4nckOfIFCdPriR3En1qlneZLpZy+5vslWkbzsIrhurpaiSpSlb7qJ3M9fzrv2dO/zyFdzNGwV5L4otOkqdbgjzFS9EYk4gbdd461ynj7YkG8Z6afvUdRifNtVIETWM1z7FB3eV3ieivP/wC4UFSdN3bGckeMnYjEd8iMd63s8bkmLliPwkOJPcHHoY/MVQyjQCK59iN5PP17o4novoBHFXdMhaFGeiknExiCOtdDfF39UeHOJkbbwRMxNfPIcyP51mtyL5xPyuuJHotQGd9j1qQwmVvklK5maeS+hk8wkJ1LbIEx+sV1s8bQSBsTsDvVCW3ON4iPviqOiwF+0yJ/Wpe2+IruoKdZaWRMFMpUJ3iSR0FRdBiMfkff69Uf0zyV4t3iTic71vCpqo2PiBbrSRLjSj+JY1gd40Z2/amjhnHg4oeE4hxEGSFDfAA0kzPU+9cbiNTDpPH7hRMIPlKda9qHY4rnzAgdzjrA371JN3APWr8GJU8ugNj0OiU6NwW6ivAa9q8DdQRRRRXUIrysVuAb1HO8RlQSkEz16D3qnUVsUGhOvQbqbWF2y73XgKjbriYExHbfqdh9f2pZ5n5jatyQ84CD8raB5uu+dpG+Bneq/wCN/EB1Q0W48FAwCTqWfWcgH8z61lukrKp1mjK365pzWNburE4vx1DaT9ofQ0DsArzkeggnr0BFI/EOf2kn7hjWRs47AMxAMCT12kUgu3ClqKlFSiclRJJPuTvXRYcOceWhKEHzGAYOn1kxECc+9PiwmGMZpTcrvEJ2UnxPmu6ekKdKU58qPKP0yfqaggqmTmTlFVmtoLWHErEkgaQCDlIJVkx1xvTDz7wS3bs23LZpCBqEqGSQQYE5BH17VZZUQRljYxo7ayjYm6rwUz8J5HfftzcBTaU6SpI8xUYnsI6Uqmrh+GF1qsgP6FqBHocj+9dxGofBEHs6rsbQTYqprZvU4lOZUoDA7kVYPN/J9vb2ZcaSouJI1KKicTnAwKjeaOBlniTegeV1aVoAG2QSB7dvWrG5gti5a3DYwS2Y/KelUquuOaJzDoVNrBY3SLwLl62c4Yt5TQLoSs65ViCYgTG3pXf8LbVly2c1NNqV4hEqSCY0pgSema2/DRybF4dlK39q9+Fi4s3iThLpPp8qJ9hVaolflmaSdHBdAGih+U+BtjiT7TzSVpQFQkolOYIMGYEbe9cNxy8LviTjDKENNpPmKBhIGCYncnHSrHasgm/LoSIdZ36ykjfHYjttUFyyyDxS8WnYYP8AqJyI67HvXGVziXSDkwfHZBbyXIvl3hNuCh1SlKG6iuD6wAe9ca+X+FOABq4WhUiZWnbdXTJgEe5FL3MvDXnrl9xptxxsLI1JSVDAE5E7VBXFo63GtDiCdtaSP71figkc0HjG5+tlAkA7J7ufhkpUm2uG3BGypSr2xI29qXeKcnXjElbKilIkrR5kge4nFNnw9totXbhalSCQk6j5QBJMe9cHAeNXN6tdoXCEuJVqXvCeuCRuJE+oMUtlXUNe4Ehwbudl0sFkiE+leIXBBGD32P0q2UK4TaqDBbStQMFaxqVJ7mMUtfEfllu2U26wmGnOk4SobR1gj+xzVuGvZK8MLSL7X5qJYQo3hfOdy1GpfjJkHS7Ko9juDn1p+4F8QbdyA6otK7LMI6bKz+sVVf8A9Ke8Lxg0vwpgrjA9/T1OK5NVE2H00+ttfRGdwX0g1xlOFJOpB2KPMI7yMdqlLW/SuYIwYMZr5p4Vxd63VqZcUjuAfKfdOxqyuTOcg+sNrSEOEHCB5F9ZH9Kp3B3rPfHV0WrDdn7LuVj+6tdKgaKiWb3SMmirUOLRuYC4WKUYiCveIElW8Afz8qrH4g82OsO+CxCDpClLHzSe3YwNyCc9Ks6+jUokE+gEzVE/EdYN85g4SjB6Y2/X0/eqFHGJK5+fWxKbezNEuPPlRKlElRySZJPqT3oWyoAKKVAK+UkEAxvHeK1pVBB3g9fSrebU3xexKAEpfbA04jSrsI2SQI/4rbqajgZSR4TueigBdKfGOSg1Zt3LKy4CkKcBjE/0j+kfWma8T9p4QhbUBbQSry+UJ0mViPbMdwK7+QHlLtVNPJP3ZLa0q3+vcZ6128B4N9mLjHz27klsmIAO6SO8nfrWDPVu2edWuv3CcG9FDcbZTf8ACg4BK206x5tiBC5PUxP1rDhj/wBr4O4k+ZaEEeYCJTkEewjPcVr5FX4FzcWThOkE6ArYpMjAjqM/XaveR7c29zdWSwSmZBVsUn09QRtQ6zGub+Uhw7FHPuqqVFWT8ILkfft4k6VR9CKUONcCeRdOtIbUopXjQknBynYYEGmz4f8ABn7W5SXvu/FSoeH+IxBBVAIA9DFauIPZJSnUai4S2aOTixb/AGltlawC6y6ckbQSlQA7R+1e8Puy5eXLZnSlCEx7gkn9aiuF8RSzxG4YUoDxCHUAQBJHmHv/AIqI4Pxtpnil2p10BBGCTgkacCJBgTWEKd7g6w2Fx72Tr2Xf8PG0hu8bSIh1Yg9BsB+lc3IMp4fdjqFuCRnIQn862cJ5ssmnblQew65qA8JfYdk5z6D61ycO4uzbW9w04pxDjxW4lK2lJkKACYzEY3x7U97JHF92nUt/9XNNE58r8QD9q04d9OepBGDt7T9aieV2Cm8vlaFBKlCDGDuTGPWlP4b8ytW6XW3lhA+ZJJOehAHfatthzq23evKCiWXCCk5ABAAJIjr3rj6KRj5WsFxb5roI0Wvg3ObjLn2dCQUF5Xm2J1r69t6lvi5fpLTLeCoqJ3OAIzE5nbI71xuXPDUOm6SkqWTqSgr8oVPzQM7jY4pb5h4qb+6bCZAJCRPqc4mrcMbXztkY0gAEm/VRO2qbnXFW3BkAeVZTkQPxTMj2PvWn4XWYbZeuVwAQEpJOITOr9a0fFS4SlDLQ6Z3HQR29ak+NrLHCUC3JKYSkkQcK+bYb5pDbmC3OR36KR37KtOJ3hdeWvEqUTAOP+Ksjm8E2lvaD/qqLaUpIydpyRjelDkLhJeu0qKCpDXnXHQj5ZyOvbOKerFvxrx26cy1bgpRPVZHmkf8AaMfUVarpGtka0fgF/kAoMBIJ6rv4wkWtiptvZDemRjpB/WTVd8L5US5ZruHVraIP3cjyKAHURO/UU/3q/tVmnEB5cDP4SrTIj0qB+Jd4Gmm7VshKQI0j+kbfr/aqdDLIDw2nxOdr7bqbwN1Wo3pg5DJ+2s7nJmO2kzS/U/yMsJvredtcfmDXoaof0Xdiq7d1eLjUgDP13orImIEzv+3rXteWpWgx6+qcV1Xo85g9MelUT8Sv/wBg56JR/wDH9P0q9OIDznHSqQ+KDIF9IMhTaTnp8yevtWhQ6V8g7qB8gSjU7yjx42j4WdRbPzAEZ7H6VBgR2orelibIwtdsUoGxuvoPhyW3FeO2Uw6kBYAGTkyT1MGM9BUJy3xwJddtXVedtxWjaCmfLG2wIFK3wz5j0H7O4rG7fv1E/r+dc/xNf8G/Q80pIUpIUY3kYOrPUY9q8wKA8Z8Dumh7bKzn0DlMc6t/ZOIMXScJd8q/fY+m0flXZzPxG2avLe48UByNC0j+nOlSj26etIXMvOjt22looShCSD/UokTmSBA9KWiSdz/P5/DWjDhznMbxDYgEacwlmSx0Vlcc+IxCiGD7kYz79cUqcQ5quHVhespKdik5EiDn1qACa9/KrkGHQRbC59VF0hK6nrlTitTilLV3UST+ua1qVmtQO1eqVVwNA5KF112JX4iA0CXJGgJ3npH8/KrhveBC9t2vtwLTyRhaVAqE98QRNL/wrLIaXC0pfWY1HMAfLAJ2ydo/tXDzk9fW70uZbkaVpnQodAex7isOqkfPUcOOzS3mdz2T2gAXKVOP2At33GpKgkiCRBIIBBj61whc1ZXE7Rvi9qHWoF00CNPVY7H17H1qsbm3UhRSoEKSYII2rSo6jiss7zDcJThYraAK9QSCCCQQcEGCPY1zBysg9VywUbrpublbkFa1LgQNSiYHYTTfyvzyGGQw6kKSMCcpjsR7+lI4XXpFVp6WOZmQj4KQeQbqwkc4Np+6tWUIUtYACE6QScJJPUVKc63/ANls0sBafEV82nEk5We/Xf2qqBIIIJBGQQc+kRtXa7xdxxbRfUXA2RvGrTIJE4J261RdhgDmluoGpvueiZxVdvD1BizZJPyNJyT6An+elU1x7iZuHluKPoPbpTbzjzkzcW2hpRlUDTBBAwcg+0SDVeg1HC6UtLpXixJRK7kFsBqa5PP/AObb/wDuD+dP50qBBqd5OTN7bj/+gPTptv8A89q0qn7l3YpTdwr3OwCRG/T/AGorZbtEkaiD5T39O5orzdHDmiuOpTnOAK6uJGFj2qlviwCLwE7+GP8A5Liro4wiSjJHeOv+1U58WbcB1lSTPlKCSZPlIOfXzfzrbgs3Enev8KG8aQyaFVlo9P1/2rwgdMfWvQJSwQsgyk6SMggwR9d6yS0pauqlH3JPeetZ6YpwtL1VhaNrbgPv+YqwSEDYAxiRvBroaDquE2UEzyrdqGLZ0+yD+9dttyTck/eIS0OpdWlP6ST+lNHDOIG9t0KeU4nQ6lDikEgqSrCRI7Eg59a7UcOQ0VqRYLK/ESgaw47KZy4JOM9AO1VqmqZAQCCUNDnJH47yq5bIDhW0tBVplCpg+oIFQCk1Z/NjSjb3idOgIWhaRpA8pgmB239aq9VPDg5gcOYuht9imBnkm9UlK0sFSVAEFKknB2/FXSj4dXxP/RAz1Un/ADVkG902jCyT8iDjGYG4TjG9YWT63iQCvCSrJO/Y56yPyNZLKiqkiMoyhoJ3umOytcGqK4N8MENhK3nnfFGfuilIB7SoEnpnG1Nb3D5aLZbLySfldUOm20fpS0b4jEq26KVn137muF67cQs6tUZ0lSzkDcj9+01Xnw2se4Pe8b/D9E2FzZLtbuBspW45cuGig2dsw1Blfmyr0J6jPWuPm7kd27cQ6gNNLiHpVhRxChAzj22FZP3ioEOFZkA+Ydfl9YEkfStYuBvqUT01frHc7/WKsxYVVtcHhwv11N0h1SzZL6fhZclUeKyPXUT+kUocW4Ybd5bKiCptWkkbH881dHAT96d50yJM9tsRnfFVDzK6Tdvk7lxXQDr6U6B87ah0UpBsOSl4XNDgsOAcMNw+hqcE+aBskZJ/3pmVy7YR/wBS7nIkNpUMGOgrj+Hi0h9aj+FpRGJjaehnHtU/yrelAQpy/U2iSQyUEAjUdlnGk9xtNWqmfgxhwF/j8ksNzOsolHK1oo+W6dTKgkJctzJPQSFDMftWm+5FUArwHkvKTu3pKFkDfTJhUDcD6U4X6i9c2h8RtTQcUoJDpcOoJUQQSkYGBEnekW4feZv9ThUFBwGe6Sf7EH/mu0swniDyLXXHgtdYFLi2SncQes4rwCp/nW2KbxydlHWIxhW1QSk04ixXQbi6xCaZvh2zqvms/LqUd9gk/nvS2DFOfwrtybwqAnQ2d5AklIEmIHXf++RTrnZad59FNm6ujhyRrgbBP7iit3DPmUfQD+9FUMMh/tmk+q5IfEvOOrCUgnae01VPxaTKWV6SIJHTqlJBgbSUkZyYPQVbnFh5PqKrT4qsE2qVblCx2wDjptkgfl70qSzMRb62/hMZrGqpKqxJomsFmvQJS9AkxFWJzLwQOlkrWlq3aaTqV/qJ8qBOVeX09arjVXdxLizj5GtWAAAmcCPf86kCANVBwN9E/wDC7lhy3U2wktsh5pGSdSpUmSojMn0+lTCbsjxfFaFu0hZQHFKWnXvsQCo9TM9aX+V7IC2tkqQlaXVrcWCeyTo6jrGKk30faA0i4tHpWrSQFuaUJGyzkp/OsTFbPlAI2CfBoCuHiLfhW96AIBSiBrU4kggEKClkHaB9KrdaqsXmxzw7R0Arhx0IbCsHQ2NOwgR5T0zVd6a1IgREwHolfiPdXLZXRTY2qtiUgA6Qem2e9TnDXlFAUoNo1EgaRBPTb3/tS6lU8OtFGPw7GAPKoA4FbHLmQnXBSABpjG/TG/8AmsaKhNVDZmhzOufRMdKGPuei7uYLpTfk8glJKdITJ+sY9+9LnGHT5CYJyMdMJx67e9dfFr8+ClJgxnuY3AGnETmD0NRl1dEjIACgMHMdSBOQdh9K0YY2wUzonebnzVqkikdUMkA019NPorXbqJcTpjqTJIxGTjJMdq7EpKjIUoFJgbnMbiRiYkCuWyc0rmN8bTHYj8zI7GpFxGBpAJgTAnoAQfN+EZn0rQoHXj3SMZZae9rC3xUny0ZdGfwmN4A/8vp361VnNzcXb+QfOdv5FWry0D42wSNJgQNjpzMntFVdziIvX/8AWf2rPf8A9i//AFCTF90O67fhysC6KSfnQpMbzMftTjweAwwsWq3VslxsEKA05IVKSYyCPrVa8BvPCuG19lCfaRP6VZN1wfxE3NuhzwxrQ+gBQCSle/mOeisZyBXMRbeEEm1iux6PWFw54blmDbrt2W3ClJWtKgdYOICid/SKgb/jifFdt71vWlKzoVAC0Z8ulX9MGY611cV5ft2mrgoeQpSClbI1KKkAfMFR5cn07bVDc/JSXm3kj/rNJUfUjH9gKnhz28GzTex/dRlb4tVo5zug4+hSYjwk7Gequ1QR/n8/n0rGgqq443KALCy9mrC+EiQFvKUdIOlKTMScqKQTvgSRFV0BVxfCi30WmuB51qJOJxCQNsjB/WsnGJMtMR1TIxqrD4SMKPdW/sBRW3hyIbT65/PNFWKOPJAxvoEp5u4rLiCZbV7Uic+W/iWLw07JCx5ZgpKTsMz6+9WEsSCKWL63K0KQTgggiNx2Paay8UGSeOROhNwQvnQmsTW28t1NrUhW6VEHBG3vkVorfBBFwlrZFYkV6K9rqE/3fAVPNW6EOhoNW+sqUVbEgGNIn60yWIQFJWCx4vh6kKbW6lKgkESUFMEYn86W7l1BZtVOKfGtgohgJlWRqSqQcRnapDl7hiAoKNveJAbWgKfWkaUkfgEJM5/vWPiYvJ4jp2+aZD5VA88Xmpm1TvqSXDvMncnp3pPpu5tZ129m4nIALUZkKHQ+vSlNxJByCD2Ig/kf57Vs8gkt2Vw8I83CmfKFRpxHZUehn1/Wo/QTp8yiqfwnG2DvuD/apHlpM8KbEDAnOPxTOa413GmBpHeJQDE9p+Tfbqaq4MdJR/kVGq3HZQdwspUpaE6gBKkgbAYA9+n0rQm5DqpGowfMSIhRk/nvUiTocUmfKRpVtlJAP09Pevb5/UlsBSgFCYGmNokkDJwRXZIszXPvzW7DUcOSOMDQgWPpb+VwxCxneZH5Af3rcl4hQAGo5JEjb8t81pLWQdSoGSJMem/8zU7wq00oCoys6pM4g4wO3WO5qNFmL7A6c0zFXRtju8a8lJcsj78wMZyrfv0GPYnoKrHnduL5/H45/MCrX5cSfEGpRVAPtHSPSqm5td13j5EmVkDEbYrkmuIO/wBQsKH7r3UIDGatpbivtTMJUqbUatAbJGRHz4EZqEt+AsMM6nmfFcSgOOypSA2kmEhMGFK9I3FT9qsP637Zbaj4aUoUoSppSZJSrymEEdQMxFMrBeB7Rqei413jBWVzw5x9Km1m5aStKskNKbT2CtG/tNI/NKptrM4whaJ76SBjJwYpsF8gtOKvDaLOSNCoKgNgRCSSSAIjbfek3mxWlNs2BAS1rjsVnVG04GP81SwrMA8HbT6umTbhL4r0GtajWAMfz861FBdIq9+T7MNWTKM6tAkBWAoyrpifMM+1UfwWzL77bX9awn6Hfv0mvoy3bJKARGR+Qz+1YOMuzujhHMpsegJU02mAB2FFZ0VtjQWVa6Khb1sBagdj5v8ANTdR/FExpV6wfrWbi0PEpyRuNU2E2cqE+IvD/DvVqGzoCxgiMQoZ9R02mlYire+KPCAtjxp8zZO39JjH0MGTVSmrGHy8WBp6KTxYrWKCayivDV1QTzy5cly0T994SmHIU4DBS0oQQMdTAru4O+VOIctmXHe9xcrMADfSMD8gTS3yPfoS6pl2PCfSUKmMTMHPv1p/FmfCUgRhkQUEZcSOgGCDH1mlyUbJzmd02S+IWaBR19xQE+Das+OouFcJAhtUZ0kgAbkyev6RvM1u4/aKU83purZYSvafDMlMkGCBIgydzXZy7x43La2nmHQJGlVujSlOmCQTOlG2/vtXReXyftgQtSCi5a8NSEqktEDEk4Jzg+lVoKt5m4JbYDbn+qY6MBuYLP4XXCV2rjMkqBJj32ifahSSDpKdK/mnPtmBgR27elK3L92eH35QudOrQoeh+Un++KsTjduNQcRlKpIEfij3ie3uaKNwp6x8btn6jv0XJ254w4ckqpUVPCcmYmVSYE9RONvYVndK+7SAokAmCQc9N9sEHHrW3ibelQUN9iDGDmMyZkSPTTXMXStokqCoWQTsRvGP/LPqatv8sjTvv+y0YTd8LxtoOx1XAw1qUlBVKQRrP7Y3pkU+dQEkDaNoiKgXGdKfKACUgz1UcmSf0+gqZtEyoBITPlAwmSR1HeYO/UmpUNmNdfklYw7iFhHO/wC6m+DJLLTrqsBKcSB6k7dR39Kq/l+3F1fAqA06lOKGYAEq/vFOnxD4gLe2TbtKjVg7SR+KlrgaBb2a3YPjP+RoaZOkHJAicnt0FUKJ3GlfUnYnTsFVe3IwMG6aba6JaWs/+us6i62stFEgIBxgEE+YGBXtzCFpcDa23F6WklCgpsQTCkqTj5Z+bOIrYw40zDLS1q0CA0oqQ6cRqaKoBEfgIg57RXHxC7CrpJ8vhsoLy5QUuBWnQEuYEnqPSqFOXzVdxcXN/ZMfZrFzcxcMTcFlZgnx1oUqBJQkSdURIGk5J60k8z3fiXDhEaQdKQNgBgAflTBf85NlkobbKVHUZnYq+aO8/n9MUlAZr0T7bBVmA80BOay0D3rKK9UaWmJu+GHDdd34mwQDn/uUCBE4mJMGdjirt4a35yf6RH5/8frSJ8MOHFq08QgS6SqSDMCAj8O25+oqw+FNQ2D1Vn/HTtXnmf3OIl3Jia7wsXZRXsUVvqsitF61qQodYxW+vDUXtDmlp5roNko8XtkusLS5MKSUq7AnExGSDtVCXtspta21fMlRSfcV9HXTRS6Y2VkfTeqe+KHBFMvB6IS6MxJhQjcx1EdckKrEwwmCZ8DlZf4hcJKUKxigrrya30lepMHHTapfhPHHWnkLLiiAcgkxE5xNQ9AroNlwgFWpe+Eps27jhZZWkPMuAqgAkFaDmCoZ371qHKzDKHAllxxwpIZcUvzKVEhSEJwAMGTUDyzfJuGjaPkEghTBVsFD8JzsrY5G9Ml+9dO2+tpsIeIUhwagA0lJICEgnBUYjcGBBrIrYnxPDozYOPaxTYyCLHkuLiXD13raULR4d8ykeQx96j0O0gSRk9vWt/KPM6VpVa3QjGmCD079iK6vsOtporIt3mEoGvXq09dK+iipWY6A/nFcVYauXfDfULa8RH3v/punoVehEQod8ip3jrmWvZ4+rhc1jPoVM8dsy1ISAULBIXiCAJGcmROwjaoNDwAIkAH5h1yZmpSx4pdMIU3ep+5KYDqRqQZkAhQlIP5ewrK34RauIHhvIUfmJUDgekdI6ZzFd/5j2nLUaG1r8irMBYxmmviBsFDFwkAQNvLsZJzmPcb+1M/2hqxa8V4jxSAEp6gdP/LB9pjpXDccRZYENJ8d9RGnEmemhOYyTn0qCubIk+LxJ2I8wt0kazOwX/RMep32rnjqbsjNozuevoFyeYODS8ai/wCq4bVk3jq7q5lFukkn/uI2Qnuo9aaeEsrd1XhaKikabdkykacpxIA+XYicdJqOasLi4dQ48x4duyAUsREp7IGxUBCoMTHWmlZS4D4cLDoSRLhSlaUmPLHyLSMx6UmuqWsYIYtuZ+SRGwk5nKI4s9bONqQ4nUq3JJSXiFjBMJcjMf0mMj0pZ5jufCtw3KvEfPiKlRKkpEaEKJySBH60wcQu1/feOUFhp0+aILygBpBgeYg7nqQfpXnErxTzinF7k/kOg9hVrDoDFHmdz2+vVRkdmNlyBNZRRpNex/P5/Par6isVKro4XZl95DSd1qA9h1P0AJrmKasf4ScGB13JwQdKSQYj8cZGdhOdqq1tRwIS9SaLlWHYMI0NttkRAAjsANh0x09aZ0CKjOFNyoqPTyj+5/apQVQweDJDxDu43XJnXNl7RRRWulIooooQuLijGpEj5k5FKPNnBRdWygpZ6FPUJVO42yZ05MZp6IqDcHhOFJ+VWUn16isPFYnxkVEe43T4naZV823VoptakLEKSSCD0Iwa0aKsj4p8BUlQuUgQcLCeg/CT69Ce5FV4YrWpKgTxB4UXCxWsivUmifSvKsLi2tulJBGCOo6U+cH4uLrQZQLxv5dc6XQPl1ZACwqCCZj2qvhWQWQZBj2rjmhzS12y56hWtd2zbym0lYKUErdaWCl1x3Yagfwz2xAgdK28Z4ShSXEKQC48UIQ4qI1GQkNwZSlCQfeDNKPCuZUuaW7klKgkoS+gw4AcQf6k+h/TemXhzi22UhJU+hGsFxk6j5o8ykGFJ0pkeWd6xpqCWPxRG4Hx6pzZQdHKPtLK6YeeSy8UtNlCJcyFkxhIiDvMVjzRwy7N0pdu0oAoSkqQkBJMQokfKCakObuJrUm2T+F10KQQYISnTudgozPXFK/PF8sXbiAshMJgaj2H+TWhRudNBebqlPGV/hTHwjgzyLUslQaeccypK0qUUncnSrEdBiuax4da+IXE+I44wuXQ4TqKMhS0pBHykTOcDrUfyzcqFneOT5kwUqOSkiIjrTPbXzimdYW3ePpUmNKAkJCh5wtR6ZPUT+lKr+IC1sd7HkPr5rsVtS5SLaUrUuE/eBSdawpWREtupBJEAxMT1qIVepW2rSgW7CjqcWo/Mrr4A2mR8w21VE8T4kw2QVqCylAQllpSigAGYWomXIJOMD3pS4xxlx9UrOOiRsB6D2pVLhgYc0vw/lSdKT5V28x8eNwdCfKyn5U/ue9Q0j+GudSt69ANaqWBZZF2vAujTXumuLqyRJIAEk7AdT0FX1wLhKLe3bb0+ZKY1dSTkwRBgqPWq3+GHBfGufFUnyNDBgxrO23YSfyq5eHs6ljJIR3M56Z/WvPYo91ROymb7pzbNF1J2LGhAT6Z9+v610UUVusYGNDRsFWJvqiiiipLiKKKKEIrk4ja+IiOoyPeuuioPYHtLTzXQbG6WXrdFw0pt1IO4UCKormngarR8tqnScoJ3IOYO+RMH/evoHi1uUK8VA9FjuKWOduAou2Jk6yU+GdwDnsMCCZPoO1eegc6gqeG7ylWPM26oyit9xbqbUULBSoYIPStdelBuLpSABWWmvBTByZy/wDa3oXIZQNTh/sn0J/sD6VCWVsbS52wXQLmy28M5IuXrb7QgAgnyokhSgDlQ6R6eh+sIh91lZ0qUhSVZgkEEfvIp94tzWpN00zZABCIQABqB6QB2ArPnrlty5vW/ATlbcuK2SIMFRIx123rOhrnteONYBwJHp3UzGCluw5uWXE/aEtrEglZbTrB76gJxXXzRwg3D5eZeYKVJSSFOoBB2Ijttn1rbxT4dOttKcbdQ/p3SkEKjrG80rL4Q8Gg94a/CP448v51oRVcMjfCQlGMg6Jn4UPsNs8XFNqWuClCVBWYHzRic7ZqDveaLl0aS5pR0QkAAewAxWljgFw4yp5LalNJmVyAPWJMn6TTdwvkm3TbodvHloLgBCUwNM/LMjfO1RmroohqfmutiuUp8v8AAXLtzQ2MfjUdkA9TmpbnfglrbBoMO6l5DgJn2UO2cRTzwS1Zskpty4Ft3BJbcgA7CAr17Usq5CX9pcNyuLcEq8QEalgyRAzB79qzBXh82Yus0bf5J2TSyQSkVkE/zFdnGrVtp5SWnPEb/CrrHYx1FR2qthrw4AhKIWZT/Ir1CCogJEkwAAMknpFYk1YXww5cCz9qcSIGGwduoUrrtsPUGkVdS2niL3LrW3KduVuFCztEoTGtWVx+JRie09vYU38Pt9CAD8xyo+tR3DWkqXiIGcARPTapusrCIzJmqHbnZdmNvCF7RRRW4kIooooQiiiihCKKKKELFSZwaX3k+AvSctqOD/Sf8UxVou7ZLiSlQkGqlZStqI8p35KbHZSqu585Q8ZHjIjxZPlAgKB/DIGYAwT36CIqVQ719GtOFtfhO56IUeo7VX/xB5Qx47IlwklSEj5hJJIA3UAQPWCelZlBWOhf/wAeb2TnC+oVdcPtVPOIaRGpZgSYHfJqxeJ8XRwtpq3YCFOfMs9Ce565xA9KrRIIMiQR1BIII/sazecUtRUtRKjuSa1J6fjuAcfCOXVca63dPI51t9SXTbNl/qvTBnvvFTHLHF1i2u7xxRyqEpO0AYgnuT+lVYkZp+5qd8Hhls0gEBYClEzG2o56eY7e9UamjY3Kxu7jz5DdTa47ro+G90oruX1qIQM/NCNSio/oPbfr0280PFfCG1zhSwSB0BKiB7DFR7yha8HSn8VyZJjcHv8A+NbuYMcFtthlH9ifqarlgM4eNs4A9lLlZbvh8+HLG6YUCQkE4jYgnr1kVt5kQL/hrdw2PMzukCTGAdjgDf2FRnwof++eb3Cm5j2x7da6vh9eI8W4s3I8NZVCSBByQoH6RiiZnDnfIPwkH2O64NQAk2845cOJbS46pSW40DA0kbHAyasDl7jCOI2qrR1Wh7SQFewwfbuKj+TuVfDvXRcM6mmkmFOI8pMjSRJg+WT1ik+8cLF04WTp0OKCY6CSAPYCrUrIqgmOMWc3UFRBI3TTZ8lItwt3iCgEpJSlCT83ZWrBA7fwUivoAUQkkpkxIzHT9Kk+NcdeuSC4swBESY96w4Bwdd08ltE5+ZUEhKepP+O9WoRJG0yTu/gKJsdAuzk3l43TwkHwkeZZzBiPJI2J/tNXPbW+EtITpMDEnyD6GMdx1rg4TaIYbQy2lY0mEAmNZ6rwfMJM/TbApt4XY+GnOVHKjWRZ2Iz66Mb+qkTwx6rOwsUtJhP1J3NddFFeha0NFhsqxN0UUUVJcRRRRQhFFFFCEUUUUIRRRRQhcfEbBLqYUM9D1FL0qaV4bon+lR2V9elNtct/ZJdSUqHsexqhXULahvR3IpkcmXsqd565Mj7+3AMnzNpGTtBSkCdW5I9CR2qvJr6BWpTB8N0Ag/Ks7H3/AM0mc48jpUkvMBKV48ohIVsAOgCietUqSufC7gVG/VOc0HUKsabrPndSWQy40hej5SUgiQIThU5g0rrYUhelaSlQOQoQfyrFxOTWtLBHMBmSwSFI8wcwOXRTrACU7AbdPSI6fw093fELF6zZbfd+UJOlCkhUgRB7e1VlprwJ/kUiWha8NDTly9FMP3un7hHFeHWjqVtBYkEKUpRXgicAJOZEdKVL/iMXi37dZytSklQ7+hHrUbpryKnFRtYS5xJJ0N1wv6Kcueb7paSkr3BE779vWoBXWSTWUVIcD4K5dOaGx/qUdkjv/tU2xxU7SQAAuXLlr4Pwpy5cDbQknc5hI7nGB9Kt/l/grdo1oGqZBUuP+orsDuRiIxFY8G4Y1aNeGlJ0q/GDlxXYRBER+W3WmrhXDiT4joz+FPQD/NYkssmIScOPRg5qejBcrfwmxI+8X8x2H9I7e9SlAorcghZCwMYNFWc4k3KKKKKcuIooooQiiiihCKKKKEIooooQiiiihCKKKKELRd2qXElKxINLNy2u1MGVNHZXVPvTbWDjYUCCJBqpVUcdQ2zvipseWlIPHuXLe6QVqIxlKkjzJ2kAj5hjYj/NVTzBy+9aqOtMoOyx8veD/SfQ1d1/wVbKvEt8jqg/tUY9dIdwsHV8paPyqnpB653P5dax2yVFAcrvExWBlfsqOmsqfuNcghzUu2+7X1ZX+x/D1xkZG1Il5ZOMqKHElCh0I/sdj7itqnrIpxdh9kstIWBFYlVbrCydeVpaQVq7AfwVYHKnJSUAOvpS4rGJSUI/1EGFnBGJA7HeiprI4G3cdei6GkpW4Dyq7cQtZ8JmcrViekJB3P7/AJVaNjw9phvwkpHh4hAnWsncriI2Bx9YiuxtOpWlkalbSR5UjsB0H61PcL4OlrzHzL6k/tWMBUYgbnwsUyWx91o4PwmPvHB5uieie31qbr2ityCBkLMjBoqznFxuUUUUU5RRRRRQhFFFFCEUUUUIRRRRQhFFFFCEUUUUIRRRRQhFFFFCEVFcU4G29mNK+ih+9StFRe0OFiug22SJeNOMEeMjUE/I4N0zE5/Y1zvWwf0odQh9G5XAwZSciQRAAEdjvVgLQCIIkUr8b4A0nzo1IJP4Tj8iKxpsKsc8JsU9s35lE2TjLUpSlCCPwIT5TgQSRknHtIqVtLB1+Cr7tvtEEzvj16128C4G0hIXBUo9VGangKlT4S0OzzHMVx035VosrNDSdKBArooorYAAFgkIooorqEUUUUIRRRRQhFFFFCEUUUUIX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46" name="Picture 22" descr="http://www.odmp.org/media/image/agency/4260/426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0"/>
            <a:ext cx="1428750" cy="1428750"/>
          </a:xfrm>
          <a:prstGeom prst="rect">
            <a:avLst/>
          </a:prstGeom>
          <a:noFill/>
        </p:spPr>
      </p:pic>
      <p:sp>
        <p:nvSpPr>
          <p:cNvPr id="26648" name="AutoShape 24" descr="data:image/jpeg;base64,/9j/4AAQSkZJRgABAQAAAQABAAD/2wCEAAkGBxQSEhMUEhQWFBQXFRgYGBgYGRQcGBgXGRcaGBgYGhkYHCggGB0lHBQUITEhJSkrLi4uGB80ODMsNygtLi0BCgoKDg0OGxAQGy8kICU0NDQyNC40LCw0LC8vNCw0LDQsNCwsNCwsLCw0NzQsNCwsLCwsLCwsLCwsLCwsLCwsLP/AABEIAHYBqwMBEQACEQEDEQH/xAAcAAEAAgIDAQAAAAAAAAAAAAAABgcEBQEDCAL/xABSEAABAwICBQcFCgcPBQEAAAABAAIDBBESIQUGBzFBEyJRYXGBkTJyobGzFDQ1QlJzgqKy0SMzYnSDksEVFyQlQ0RThJO0wsPS0/AWNlRj4cT/xAAaAQEAAwEBAQAAAAAAAAAAAAAABAUGAwIB/8QAOREAAgIBAQQHBgYCAgIDAAAAAAECAwQRBRIhMRMzQVFxgbEiMjRhofAUFZHB0eFCUiPxJGJDREX/2gAMAwEAAhEDEQA/ALxQBAEAQBAEAQBAEAQBAEAQBAEAQBAEAQBAEAQBAEAQBAEAQBAEAQBAEAQBAEAQBAEAQBAEAQBAEBFtZHHlbEm2EWHBZna0pdPo3w0Rc4CXRamqDrZjIqs1a4om6a8GTqnJwtvvwi/bZbavXcWvPQzc9N56HYvZ5CAIAgCAIAgCAIAgCAIAgCAIAgCAIAgCAIAgCAIAgCAIAgCAIAgCAIAgCAIAgCAIAgCAIAgCAIAgCAIAgCAICMazt/CtPSwesrN7YX/On8v3ZcbPf/G18/4NRZVTWvAnE9AW4S0MyzlfQEAQBAEAQFcVW058b3sdSi7HOafwp3tJB/k+pWsdmqSTUufy/sqZ7TcZOLhy+f8ARkaF2j8vPFE6nDBI4NxcpexO7LAL52G/ivFuz9yDkpa6fL+z3TtLpJqDjpr8/wCifqtLMw9M14p4JZiL8mxzrXtcgZC/C5sO9dKob81HvPFs9yDl3Ff/AL6rv/FH9qf9tWX5Yv8Ab6f2VX5r/wCn1/o22q+vvuuobA6ER4muIOPFm0XtbAOAPguORg9FDfUtfI742f009xrQmyryxNHrfrB7hhbLg5QueGBuLDvBN72PBp4KRjUdNPd10I+VkdBDe01If++q7/xR/an/AG1O/LF/t9P7K/8ANf8A0+v9E01U0y6spxM6MR3c4NAdiuGm174RxDh3KBkUqqe4nqWONc7ob7WhuFwO4QBAEBEto2mpqSGJ0DsDnSYTzWnLCT8YHiFNwaYWyamuwg5186oJw7yA/wDX9f8A0w/s4v8ASrL8BR3fVlX+YX9/0LS1Or3z0cMspxPcHXNgL2e4DIZbgFT5MIwtcY8i6xbJWVRlLmzcrgSAgCAIAgCAIAgCAIAgCAIAgCAIAgCArfSm0mSKaaIQMIjlewHG7PC4tvu6la17OjKClvc0VNm0nCbju8mZWrOv0lVVRQOhY0Pxc4OcSMLHO3EfkrxfgqqtzT5HvH2g7bFDd01J8q0swgCA+ZHhoJJsALk9S8zkoRcpckfYxcnojX0mmo5HYc2nhitn6d6g0bSptlu8u7XtJVuHZXHe5+BslYEQIAgI7rU3nRnqd6CPvVBtle1B+P7Frs5+zJeBp6Zt3sHS5o9IVTStbIr5r1J9j0g38idLambCAIDHra1kQu89g4nsCj5GTXRHem/5Z1qpna9InXo7SLZgcNwRvB39q8YuZDIT3eDXYz1fjypfEzFLOAQFH7QKLkq+ewsHkSD6Yu4/rY1ocKe9SvlwM3nQ3L38+Jo6Ko5KSOQb2Pa/9Vwd+xSJx3ouPeRq5bslLuPRbTfMLLGtIltRq8FC5vGSRjPA4z7P0qbs+Ot2vcQdoz3aGu8ptXxnjbap1XJVtM//ANrWnsfzD6HFccmO9VJfIkYs926L+fqX4s0acrTbDVZ00QPB7yPBrf8AGrbZkfekVG1Z+7ErglWpTnoDVuh5ClgitYtjbi84i7vrErM3z37JS+ZqqIblcY9yNkuR1CAIAgIDtf8Ae8Hzx+w5WWzPfl4FZtTq14lVq5KMu/Z58H0/Y/2j1ns3r5ffYaTB+HiSNRSWEAQBAEAQBAEAQBAEAQBAEAQBAEAQHn7WT35VfnE3tHLTUdVHwXoZbI66fi/U2Wzr4Rp/0nsZFyzuol5eqO2B8RHz9GXes8aMIAgNDrNVkWjHEYj1i+Q8QT3BUe18hrSldvF/sWez6k9bH4EfVEWZttGaacyzX3c3p+MPvCtcTac6vZs4x+q/n78CFkYUZ+1DgySQzNeA5pBB4haGuyNkd6D1RUThKD0kuJ2L2eTRa1NyjPWR4gfcqXbMfZg/myy2c+MkafRjbzR+eD4G/wCxVOJHevgvmvoT8h6VS8CarYGeCA1Gk9NNZdsdnO6fij7z1KqzNpxq9ivjL6L+Sdj4Up+1PgvUjc0rnkucSSeJWesslZLem9WW0YRgtIrRHbo+rMTw4btxHSOP/OpdcbIdFin2dvgeLqlbBxJstiZ4ICsdsFHZ9PMBva6MnzTiaPrP8Fb7MnwlHzKbasOMZ+RXatCpL91WquVo6Z97kxMv5wFnekFZrIju2yXzNTjy3qov5EJ2w1edNEDuD3kdtmt9T1YbMj70it2rP3Y+ZX9PTF7ZXD+TYHnsMjI/8y/crOUtGl3/AMNlXGG8m+5fukdIcRmMiMwesbl6014HhPR6nouiqBJGyQbnsa4djgCPWstKO7Jp9hrYyUoprtKd2m1WOveP6NjGejGfTIVeYEd2lPvKDaM969ruNPq3Q8vVQR2uHSNuPyW8531WlSL57lcpfIj40N+2MfmW1rhrc2hwN5J0j3gluYaywNjd2ZvmMgPBUmNiu/V66JF7lZao04atkArdota/yHMiH5DAT4vxKzhs+lc9X9/Iq57Suly0X38zCGutdv8AdDv1YvVhXT8HR/r6nP8AHX/7ehudD7S52ECoa2ZnEgBr+3LmnssO1R7dnQa9h6MkVbTmn7a1RZ2i9Ix1EbZYnYmO3dIPEEcCOhVFlcq5bsuZc12RsjvR5EM2v+94Pnj9hyn7M9+XgV+1OrXiVWrkoy79nvwdT9j/AGj1ns3r5ffYaTB+HiQEbSqzoh/Ud/rVn+XU/P78is/M7u5ffmSnV7Xi9JNPVloLJcDQwWLrsBa0AnM3xdw6lCvwtLVCvtXaTaM3Wp2Wdj7CKaU2iVcjjyZbA3gGhrnW63PBuewBTa9n1RXtcSBZtK6T9ngdNBr/AFsbgXSCVvFr2t9bQCF6ngUyXBaHyG0Lovi9Sy9D61wT0zqku5NrPxgdvYejLyr3Frb77r5KptxZws6Pnry+ZcVZdc6+k5ac/kQTTm0md7iKYCFnBxDXSHrN7tb2WParGnZ0IrWzi/oVl20pyelfBfU1MGvVc035fF1OZGQfBoPgQu7wqGvd9ThHPvT970LG1M1wbWgseAydouWjyXDcXNvnv3g7rjeqrKxHS9VxRb4mWr1o+DJSoZMK81i2kGKSSKCG7mOcwuk3Ymkg2Y03IuN9x2K0o2dvRUpvn3FVftLck4wXFd5FajXyuccpgwdDWR28S0n0qZHBoXZr+pCltC9vnp5HxDrzXtN+XJ6nMiIP1br68Kh/4+p8Wfev8vQl2rO0cSObHVtbGSbCRt8F+GIG+HzrkdgUG/Z7it6vj8idj7SUnu2cPmWEqwtStNateaqmq5oYxFgYW2xNcTYsa7M4h8pW2PhVWVKT11ZUZOdZVa4LTRGXqPrnPVVDo5+TDBE592tIzaW7yXHKxK8ZeHCqG9HXXU94ebO6bjLTka3WbaNI57mUdmMBtyhALndbQ7Jre0E9m5daNnxS1s59xxyNpS13auXebbZjpyepdUCeQyYRHhuGi1y+/kgfJC459MK1HcWnP9iRs++y3e33rpp+5XWsnvyq/OJvaOVpR1UfBehUZHXT8X6nXofST6aZk0YaXsvbECW85pabgEcHHivttasg4PkzzTa6pqceaJN++ZWfJg/Uk/3FE/Lae9/fkTfzS3uX1/ktXRNQZIIZHWxPjY423Xc0E26s1TWRUZtLsZd1ycoJvtRlLwezFraBko54zG4jeP8AnWo2RiVXr2159p2qvnU/ZZoK3Qb2Zs57eryvDj3KiyNl218Ye0vr+nb5foWdWdCfCXB/Q1RCrOXAmmRRVj4jdh7RwPaF3x8myiW9B+XYzlbTC1aSJVo3SDZgSMnDeOjv4hafEzIZEdVwa5opsjHlS+PI7qulbI3C8XF79hXW+iF0d2a1RzrtlW9YmPSaJjjdiaDcbiTey4U7PoplvxXH5nWzKssjuvkZkjw0Ek2AFyeoKXKSjFylyRHjFyeiIxpPTTpLtZdrPSfuHUs5l7Snb7NfCP1f8ffgXGPhxh7UuL9DVKrJplUej5JfJbl8o5Dx49yk0Ylt/uLh39n34HG3Irr95m+odBMZYv57vqju496vMfZdVftT9p/T9P5Ky7OnPhHgjbK0IQQET2nUfKULncYnsePHAfQ8nuU3Anu3Jd5B2hDeob7uJTKvjPFx7LKnHQhv9HI9vieU/wAxUW0I6Xa96/o0Gzpa0Jd2pBdpdXylfIOEbWMHhjPpeVY4Ed2lfMrdoz3r2u47tTNHcpSaSdb+QDW9ZAdIR4tYvOVZu21r5nvDr3qbX8iIKcVxeWoNVylBTni1pZ+o4sHoaFncyO7dL75mlw571EX98CnNPVXK1M8l74pXkebiOH0WV9THdrivkZ++W9bJ/Mk+yaix1T5CMooz3OebD6oeoe0p6VqPe/Qm7MhrY5dy9SW7R9ASVcUPItxSMktvAsxw5xuetrFCwb41Se8+DRPz8eV0Vu80zRaP2WkgGecA/Jjbf6zv9KkT2n/pH9SLDZX+8v0O6v2WtwnkJ3Y+AkALT1XaAW9tj2LzDab19qPD5HqzZcdPYlx+ZW08TmOcxws5ri1w6HA2I8QVbJprVFPKLi9GTbZRpUsqHQE8yVpcB/7GC+Xa0Ov5oVftGrWCn2r0LLZlrU3Dsfqbva/73g+eP2HKPsz35eBJ2p1a8Sq1clGXfs8+D6fsf7R6z2b18vvsNJg/DxKSkFiR0E+taFcjONaNnMbXOLWNBcS6zWi5u42AsOk5BfHouLC1fsolT9nVaI8doybX5MPOPs8nDf6Sh/mFO9px8fviTvy27d14eH3wImRbI5FTSA1ofQlIaWgkNJBIvkS2+EkcbYneJXzRa6n3V6aEn0ZqBVzxiQCOMOF2iRzg4jgbBptfrsolmfVCW7xfgTa9n3TjvcF4kdr6J8EjopWlr2mxB8RnxBFjdSoTjOO9HkRLK5VycZczt0LpA088Uw+I8E9bdzh3tLh3rzbX0kHHvPVNnR2KfcehAVmDVFaaz6jz1FdI+INbE8NeXuOQdbC4AC5J5pPRnvVtj5sK6Upc0U+TgzsubjyZlU2yyMD8JUPcfyWtaPTiXiW05f4xR7jsuH+UmaPW3UJ1LEZopDJG22IEWc0E2vcZOFznkLKTjZytluSWjI2Vs/oo78XqiFqeVxdGzbSpno2h5u6JxjJO8gAFp/VcB9FUGdUoW8O3iaLAtdlK15rgV1tE+Eantj9jGrXC6iPn6sqc/wCIl5eiNHSVbo8eA2xxujd5rrYgO0C3YSpEoKWmvZxI0JuGunatDK0PoKeqJEEZfbe7INHa45X6t68W311e+z3Vj2W+4izdnmrU9GZzNg54jw4XX8nHe+X5QVRm5MLt3d7NS5wcadO9vdpWWsnvyq/OJvaOVvR1UfBehTZHXT8X6nzoLRZqp44GuDS/FYm9hhY53DzV9utVUHN9h8oqds1BdpL/AN62b+nj/VeoH5nD/Vlh+VS/2RZejKYxQxRk3LI2MJG4lrQL+hVVkt6Tl3lxCO7FR7jJXg9BAEBi1mj45fKbn8oZHx496jZGJVf7649/adqsiyv3WaGs0C9ubOePA+HFUd+yrYca/aX6P7+9CzqzoS97gza6C0eYmku8p28dAG4ekqz2biOiDc/ef0IWZerZaR5I2asiGEB8TRhzS07iCD3rxZBTi4y5M9Rk4yUl2EV/cSXEW2FvlXFrdPSsz+WZG/u6cO/s/kufxtW7rr5G3otBMZm/nnr8nw496tcfZVVfGftP6fp/JBtzpz4R4I2oCtORCOUAQBAYmlqPloJYj8eNzf1mkX9K91z3JqXceLIb8HHvPPFunetQZMsrY9U5VMfWx478TXepqqdpx92RcbKlwlEgOmarlaiaS9w+V7h2Fxw+iysqo7sIx7kVd09+yUu9lqbMaACguf5Z73Hs/F2+ofFU2fPW7w/7LzZ0NKPH/oqOeEsc5h3tcWntabH1K8i95JooJR3ZNPsLJ2c6S5PR9WSfxJe8dQ5MOHpa5VOdXvXx+enqXOBZu48n3a+hWIVuUpbmyaiwUr5SM5ZDY/ks5o+tjVJtGetij3IvtmQ3at7vZK9K6TipozJM8MaMs95PQAMyeoKFXXKyW7FE6yyNcd6T0RXmldqDySKaFrR8qW5J+i0gDxKtK9mr/N/oVNm1H/8AHH9TQza+V7j+Pw9TWRW9LSfSpKwaF/j9WRXtC99v0RHqmd0j3Pebuc4uccs3E3Jyy3qVGKikkRJScm5Pmzc6iutX01vlkeLHD9qj5nUSJOF18Sb7X/e8Hzx+w5V+zPfl4FltTq14lVq5KMu/Z58H0/Y/2j1ns3r5ffYaTB+HiUnP5TvOPrWgjyRnZ+8yWbLaZr667hfBE97fOu1l/B5ULaEmqeHayds2Kd2r7EXGqIvyi9eoAyvqWtyGMO73sa8+lxWiw5N0RbM1mxSvloYGgIBJVU7HC7XTRhwPEF4uO8XXW6TjXJruZyoipWxT70eg1mDVFV7X6cCeB43ujc0/QcCPtlXOzJNwkil2rFb0ZEAKsiqPROinXghJ4xsPi0LL2LSbNbDjFGq1l1tgoua8l8pFxG217dLjuaO3PoBXajFndxXLvOGRl108+fcQGv2l1TyeSZHEOGRe7xOR/VVlDZ1a95t/Qq57TsfupL6mmrdb6yZjo5Jy5jhZwwRC4PDJoKkRxKYvVR4+ZGnmXTi4ylwfgaNSCMWXscebVTeAMR7yHg/ZCqdprjF+P7Fxsp8Jrw/ci+0X4RqP0fsY1Mweoj5+rIef8RLy9EaCnhL3NY3e5waO1xsPWpMmoptkSMXJpLtPQeidHMp4mRRizWi3WTxcesm5KzFljsk5SNXXXGuKjHsMteD2eftZPflV+cTe0ctNR1UfBehlsjrp+L9TZbOvhGn/AEnsZFyzuol5eqO2B8RHz9GXes8aMIAgCAIAgOCbb18bS4sJagFfU9QcoAgCA4Dhe18+hfNVrofdHzOV9PgQBAEAQBAUJrfR8jW1LOHKFw7H88DwdbuWkxp79MX8vQzGXDcukvviZ2oukeQlqHX/AJpMR1uaA8fZPiueZXvxivmjrg2bkpP5P6EZ3BSyEehNAUfI00EXFkTAfOwjF6brMXT37JS72aumG5XGPcil9dqXk66pb0yY/wC0Af63FX+JLepi/vgZ3Mhu3yX3xOzQNfydJpBgOb44rf2mB3okK+XQ3ra33a+h6os3abF3pGgJUkiHoDVqh5ClgitYtjbi84i7vrErM3z37JS+ZqqIblcY9yKg16006qqn5/g43OjjHCwNnO7XEXv0W6FeYdKrrXe+LKDNudlr7lwRq9DaLkqpmQxAYncTuAGZcT0ALtbbGuLlI4U1StmoRLLodmNO0DlZJZHcbYWt7hYn0qpntKx+6ki5hsype82yu9Z6FkFVNFHfAxwAubm2EHf3q0x5udak+bKnJrjXa4x5IyNSPf8ATfOf4SvOX1Mj3hdfEnG1/wB7wfPH7DlXbM9+XgWW1OrXiVWrkoy79nnwfT9j/aPWezevl99hpMH4eJSc/lO84+taCPJGdn7zJjsl9+v/ADd/tI1B2l1S8f5LDZfWvw/dFvKjL0pDaJ8I1PbH7GNaHB6iPn6szmf8RLy9EYGq3v2l+fj+2F0yOql4M5Y3XQ8UX8s0agrHbF5dL5svrYrfZnKXl+5T7V5x8/2K7KtCoL0qdJ+5dHCbeWQMwjgXFrWtB6sRCzka+kv3O9mnnb0VG/3Io+ondI5z3uLnuJLnHeSeK0UYqK0XIzUpOT3pcyQ6n6ovri52Lk4mGxda5LsjhaOwi5O643qLlZap4aaslYmG7+OuiRLdK7PqWGmnkBlc9kMjwXOHlNYSMmtAtcKFXn2zsiuGjaJ9mz6oVyfHVJlWq4KQsjY3/O/0P+Yqran+Hn+xb7J5z8v3I1tF+Eaj9H7GNS8HqI+fqyJn/ES8vRGq0H75p/n4vaNXa7q5eD9DhR1sfFHoRZg1QQHn7WT35VfnE3tHLTUdVHwXoZbI66fi/U2Wzr4Rp/0nsZFyzuol5eqO2B8RHz9GXes8aMIAgCA4c4AXJsBxK+OSitWfUm3ojT1un2tyjGM9Pxf/AKqrI2tXDhWt5/T+/viTqsCUuM+HqaGrrXynnuv1cB3Kjvybbn7b8uws6qYVr2UbjVedxxs3tFiOq+8d+/uKttj2ye9X2Lj4f9/yQNoQS0n2m/V4VgQGPXzFkb3NzIaSPv7t64ZNjrqlOPNI60wU7FFkLEhBxAnFe97537Vj1OSlvp8e80Dimt3Tgbei0+5uUgxDpGTvuPoVtj7WnHhatV39v8P6EC3Ai+MOBvqWrZILscD1cR2hXdORXctYPUrbKp1vSSO9djmEAQBAVNtbo8NTFJwkit9Jhz9D2eCutmz1rce5+pR7UhpYpd69CEMeRmDbIjuIII7wSFYtalYnpyM7V+j5apgjtcOlYD5t7u+qCuV89yuUvkdseG/bGPzPQSzJqSpNrVJhqo5OEkQH0mOIPocxXezZa1uPcyi2pDSxS70QkOIvbiLHrFwfWB4KwK3U2OrdFy9VBFa4dI24/JBxO+q1y5Xz3K5S+R2x4b9sY/M9ALMmpPOVVGWve13lNc4HtBIPpWqi04poyU01Jpm91D0uylq2vlyY5jmF3ybkEHsu0DvUbMqlbVpHmSsG6NVusuT4Fp6Q1vo4mF/LxvyybG5r3E9ADTl2mwVNDEuk9N1rx4F1PLphHXeT8OJSmla5080kzhYyPLrdF9w67Cw7loK4KEFFdhnLbHZNzfabLUj3/TfOf4SuWX1MjvhdfEnG1/3vB88fsOVdsz35eBZbU6teJVauSjLv2efB9P2P9o9Z7N6+X32Gkwfh4lJz+U7zj61oI8kZ2fvMmOyX36/83f7SNQdpdUvH+Sw2X1r8P3Rbyoy9KQ2ifCNT2x+xjWhweoj5+rM5n/ES8vRGBqt79pfn4/thdMjqpeDOWN10PFF/LNGoKx2xeXS+bL62K32Zyl5fuU+1ecfP9iuyrQqC3Nc2E6HbbgyAnsuwftCo8V/+V+v7mgzF/wCL+n7FRq8M+WVsy1jgihdBNI2JweXNLyGtc1wHxjlcEHI9I61U5+POU9+K1LjZ+TXGG5J6Gbr3rjAKeSCCRsskjS0lhxNax2TiXDIki4AB43PXzw8Se+pzWiR1zMyCg4QerZVCuiiLI2N/zv8AQ/5iqtqf4ef7FvsnnPy/cjW0X4RqP0fsY1Lweoj5+rImf8RLy9EarQfvmn+fi9o1drurl4P0OFHWx8UehFmDVBAUHrZCWVtUD/TPd3PdjHocFpcZ60xfyMvlRcbpJ951avaS9zVMU1rhjswN5aQWut12cV9vr6Stw7z5j29FYp9xb1LrxRSOY1sxxPc1obyct8TiAB5Nhmd97KjlhXRTbXL5ovo51EmkpcX8mSNRSWEBrdL6U5GwAu4i+e4feq/Ozvw+kUtWyXjY3TatvRIjVXWPkPPdfq4DuWdvybbnrN6+hb10wrXso6FwOhstGaHdLZzuazp4ns+9WOHs6d/tS4R+r8P59SJkZca+C4sk9NTtjbhYLD/mZ6Vo6qYVR3YLRFPZZKb1kzF0vXmFgIAJJsL7um6j52W8etNLVs7YtCulo+SMDRunHvka14bZ2VxcWPeSoGJtOyy1Qmlx7v8Atkm/CjCDlFvgb5XhWmk0noMOu6LI/J4Hs6D6OxU+ZstT9ung+7sfh3engWGPnOPs2cV3kekYWkhwII3gqglFxe7JaMtYyUlqjhjyDcEgjiMivkZOL1i9GGk1ozc6P084ENkGIXti3EdvAq3xdqzTUbeK7+3+yBdgxabhwJItCVIQBAaLXHV4VsGC4bI04o3HcHdB/JIyPcc7KTi5Dpnr2dpGysdXQ3e3sKU0lo2WncWTRujd1jI9jtzh1hX9dkLFrF6mdsqnW9JLQlOy3Rjn1YmLXcnGx5D7HCXkYLA7ibOce5Q9oWJV7uvFk3ZtTdu+1wRb6oy+I1r1q57tgAZbloyXMvxuOcy/C9h3gKXiZHQz48nzImZjdNDRc1yKbrNHyxEtliewj5TXDwyz7Qr2NkJLWL1M9OqcHpJNEz2VaIeah07mEMYwhriCAXusMr77NxXt0hQNo2rc3E+LLHZtMt/fa4FrKmLsq7aJqg8SOqadpex+cjWi7mu4vAGZad56Dc7t1xhZcd3o5vlyKbPw5bzsgtdeZX11ZlSZOjtHy1DwyFjpHHg3h1k7mjrK8TsjWtZPQ911TsekFqWDLsyApea+9UOcc/wZPyBlkPyunqyFYtpf8nFez9S2ezF0fP2vp4ES1fpJoK+na6J7XiZgLS03wl1nHswkm+7ipt04Tpk0+GhAohZXfFNcdSb7YD/B4Pnj9hyr9me/LwLLanVrxKqxDpCuSjLw2dn+Lqfsf7R6z2b18vvsNJg/Dx++0pOc853nH1rQR5Izk/eZMdkp/hr/AM3f7SNQdpdUvH+Sw2X1r8P3Rbyoy+KP2iH+Mantj9jGtDg9RHz9WZvP+Il5eiMDVY/w2l+fj+2F0yOql4M5Y3XQ8UX+s0akrHbGefS+bL62K32Xyl5fuU+1ecfP9iui5WpTnoCjpWzUccbxdj4GtcOosA7isxKTja5LmmatRU61F8mimdZNXJqKQiQEx35kgHNcOF/ku6Wn0jNX9GRC5arn3GdyMadMuK4d5prruRzf6raqzVjxZpZDfnSEZW4hl/Kd2buKjZGVClfPuJeNiTufcu/+Dea46guhAkpA+SO3PZ5T2n5Qtm4HiN47N0fFzlP2bODJGVs9w9qriu4ytj4cH1ILSGlsdyQbYml2XbZx8Fz2no1HzOmy005cO79yO7RT/GNR+j9jGpeD1EfP1ZEz/iJeXojU6CP8Jp/n4vaNXa7q5eD9DhR1sfFHoVZg1QQFcbS9VZHv91QNL7gCVrRd3NFmvA+NlYG26w67WuBlRiujm9O4qdoYspPpILXvK0VsUxnaBP8ACqb5+L2jVzu6uXg/Q64/Wx8UehFmDVBAa3TtDyjLjym5jrHEf86FXbSxemr1j7y+2iXh39HPR8mRWKMuIDQSTuAWZhFzajFatl1KSitWSLRmgw2zpbOd8ngO3pPoV/h7LjD27eL7uxfz6epVZGa5ezXwRulcFeEBoNanfix5x9X3qj21L3F4/sWezl7z8P3NPo91pY/Pb6wqnGel0H816k+9a1y8GTdbIzoQGJX6PZKOcLHg4bx946lFycSvIWkufed6cidT4ciLV+j3xHnC44OG4/cepZrJxLMd+1y7+z+i5pyIWrhz7jK0BQ8o/EfJZn2u4D9vgpGzMbpbN98o+vZ/P6HHNu3Ibq5v0MjSWsjoXTB0PkFuEYnYnxkjFIOZhIHOyBJuADa62EMdTS0fP6P9TOTvcddVy+q/Q1FXtEbG9zTELA3aeU8phzY7ycsTS13eu8cByWuv0/U4Sz4xejX1/QnKrywCAFAEAQBAEAQBAEBhVOh6eQ4pIInu6XRscfEhdI22RWkZNeZzlVXLjKKfkZMEDWDCxrWjoaAB4BeHJviz2klwR2L4fQgCAIAgCAIAgCAIAgCAIAgOHtBFiAQd4O5AYDNB0wdiFPCHdIjjv42XR3WNabz/AFZyVNaeqiv0RsAFzOoQBAEAQBAEAQGFVaJglN5YIpD0vYxx8SF0jbOPCMmvM5yqhLjKKfkfdJo2GL8VFHH5jGt9QXyVk5e82z7GuEfdSRlLwewgCA6o6drSS1oBO8gAErnCmuDcoxSbPcrJSWjZ2roeAgCAjmtLuewdDSfE/wDxZ/bL9uC+TLbZy9mTNNC6zmnoIPgVU1vdmn3NE+S1i0TxbYzQQBAfL2BwIIBB3g7l5lFSWklqj6m09UcRRBos0ADoAsF8hCMFuxWi+R9lJyesnqdA0dCHOcIo8TiC44G3cRuJNszmd/Su3SS001Zz3I666I6ZtB0zzifTwONgLujjJsBYC5HAADuXpXWJaKT/AFZ4dFberiv0RsFyOpqdPaxQUYBmfYu8loBLjbqG4dZsF2px52v2UcbsiulazZr9Ba8U1XKIoxI17r2DmixsCTm0kDIHfZdbsKyqO89NDjTm1Wy3Y66kmUQmBAEAQBAEAQBAEAQBAEAQBAEAQBAEBptJazQQVEdPJi5STBhs2457ixtzwzBXeGNOcHNckcJ5MITUHzZuVwO5odE61RVFVNTMa8PixXJAwnA4MdaxuMyN4UmzFnXWrHyZGryoWWOtc0b5RiSEAQBAR3WjWttE+Jjo3P5QGxBAtYgZ37VKx8V3JtPTQi5GVGlpNcyRKKSggCA6Z6pjC0Pe1pcQG4nAXJNgBfeScrL0ot8kfHJLmzse8AEkgAbycgvKWp9PmnnbI0OY5r2nc5pBBsbGxGRzBX1xcXoz4pJrVHYvh9CAIAgCAIAgCAIAgItrK78MOpg9ZWa2u9cheC9WXOAv+Lz/AINSVVPkTiexuuAekLcxeqTMy1o9D6X0+BAEAQBAEAQFYbRqGSOsjq3RctAAy4Iu0YCbsf0A3vc5ZnfuVvgzjKp1p6Mp8+uUbVbprEkWq2sdFVSDk42w1AaQAWsDiLXcGPb5Qy3ZHK9slFyMe6qPF6xJePk02y4LSQ1nqa9kjuSmpaeAAYXykNJNucLuxDf1DeEojQ4+0pN/IZEr1L2XFL5mFqdrVPVOnp5DHyzGOMcjQCwlpw3NjZwu5pBGRC6ZWLCtRmtdHzRzxcqdrlW9NVyfYfepOtsk/ukVeFroW48hazRcPuOogeK+ZeLGG66+37R9xMuU95Wdn2zo1Z1vnfBVVVTh5GIANa1ti55+Lf6TB9Jer8SCnGuHNnnHzJyhKyfJGF/1FpN8BrGup2xC5EXxi0GxNjmRkfjAm2Q3Lp+HxlPonrr3/f8ABz/EZLh0q007ib6taXFXTxzAYS64c3oc02I7Li46iFX31dFY4FhRcra1MiNdrVW+75qWBsbzfDGCLYcmuL3G+YAxZdY37jNhi09CrJtrvIM8q7p3VBJ9xh0Wt2kRM+kdGySpJwsvYBhHOJOGwc3Bc8O/cuk8THcFam1E5wy8hTdTScjYara0VXu00daGl5xAEAAhwbjHk5FpaCencuWRjVdF0tXI64+Vb03RW8znSmtVVPWOpKAMBYXB0jxfNuTjnkGg5biSUrxq4VdLd29h9syrJ2uqnTh2s+tA61VDKz3FXBmMmzXtFucRibfgWuG4gAg5Hq+XYtbq6WrkKcqxXdDcuPejCi1sr5aqopoGRvcJJGsJFgxrHlpc7PPLCO08V0eLRGuNk2+zz1PCy75Wyrgl/Ghm6m601L6p9JWBuMB1iAAQ5u9pw5EEXII6ON8ueVjVqtW18j3i5VkrXVbzOn/qasrZpW0LoYoovjyb35kC1wd+EkADdvOa9fhqqYJ26tvuPn4m66bVOiS7X2nbofWqpqKeqbZraunF8hdrw0nEMN/K5rhkbXLV5txa65xf+Mvofasqyyua09qJ96E1yfJo6pnkLeWhuBYWBLgOSJHW51u5LcRRvjBcn9s+05jlRKcua+0bXUTSc9TTmaoLec8hmFtua3In9bEO5cMuuFc92B2w7Z2178ySKKSysdePhii/q394crfE+Fn5+hT5nxcPL1LOVQXBAtW9NyzaRrIbRNsJrObG0OuyQMYXH41geKsr6YwohPj2dveitovlO+cOHb9Gd2pGtU08tRFVlofEL5C1sDi2S+ediW+lecvGhCMZV8n9o9YmVOyUoWc19s+dT9aZ6j3VPOWtpoWkgBufF1r3zwtG7jiC+5ONCvdhD3mfMXKnZvTl7qMCHWLSNUySopzBFEwm0brF7w0XIFwbm3Hmi66PHx6moT1bfb9/2c45GRanOGiS7H2/fkSrUzWD3bT8o4Br2uLHgbrgA3F87EEekKHlUdDPdXImYuR01e92kO2uutNSnoa8+Dmqds1axkiBtN6Sg/vsO7TOsWlKQsmnZEInusIwAQMr4HOHODrA53IyPYvNWPjW6wi3qu09XZGTTpOaWj7Dbax66FkdMKVodNUta5gfuYHEAXzGZcSN9uae/jRh6yl0nKJ3vzN2MejXGXIwG6yVlHUQx1roZY5TbFHbmZgHMAbsQJBG7cV0/D02wcqtU13nP8TdTZGNujT7jQ65e6f3UixYOUxx+591sHLO5LF14r3UnF6P8O9OXHX9OJFy+l/ErXTXs/XhqbrXr3b+58fL8nvPL4bb+VHI4e7eo+H0PTvd1+X6cSRm9N0C3tPn+vDQzNnc1QymD5iwUjYnOYR5Qs8lxd1WD14zVW7NI672p0wXYq056bunD+zDp9Y9IVollpTDDEwkNa+2N9he2YNzYj5IztfeV7lj0U6Rs1bfcc45GRdrKvRJd/aZ1FrjJNo2eoaGtnhsDldpuW2cATuIJyvvBXOeJGF8YPkzrDMc8eVi5oxtWtY6+sfAWxjkWutO8BoxG5OWI7g0syaL3v0r3fj0VJ6vj2HPHyb7nFpcO1lgqsLQIAgCAIAgCA0WmdEvkkxssQQBYm1rKlz9n23W78NCyxcqFcN2RgjQM35I71CWych936kh51XzJRCzC0DfYAeAWlhHdio9xTye82z7Xo8hAEAQBAEAQES1i14ZR1Bhkhe5uEHGLZk7wA6wIAtmDxU2jCdsN6LIV+bGme7JMiGiIjXaTZPSwGGFr2vcQLN5ubr25uJ27COm/SVOsfQ47hOWr+/QgVrp8lTrjovv1OrS80bNKTO0kySSO7uTaL+Tf8FbMXba+QPlHPivtSk8ZKhpPt/f77jza4rJbvTa7P2++8zNnYA0nPaMxAxylsbhYsaZGOa0jqaQvGb8PHjrxXHyZ7weGTLhpz4eaMPXuJ1HWzuZkypid4PI5QdZxNv9IL3iNXVRT5xfpyPGYnTdJrlJf9ksk1Xf+5HuZg/DFrZCMs5MQkc3tywjsChLJX4rpHy5eXL+yc8V/hejXP8Afn/RAtHPoI24KyCoE7SQ7CQL55Xa9zS02sLdSspq+T1qktCsrePFaWxe99/MtjU+nhZSx8g17Y33eA83cCTnfwVLkym7Hv8AMvMaMFWtxaIh+jPh+X6fsgp1nwS++0gV/HS++xHzB/3Ce0/3VfX8D9955Xx/33B3/cXf/wDjX3/6P3/sP/0Pv/UxeVdorScss0bnQymSz2je2RwkFici4FoBFwd56L+tFlY6jF8Vp9OB51eLkuUlwfb48Ts0YH6S0o2qYxzYIy04nC34sZC4yLi7gDkF8s0x8fo2/af7n2tPJyValpFHZqR8MVv9Z/vDV8y/hYeXofcP4ufn6jR4/j+Ttf7FJ/BL77RD45/fYRxujYaOaSLSMMrm/wAm+MgXAJ5wuQHAgjjcWt2SukndBSpa+epEVcKZuN8W+7QnezuKjcZpKSOZlgGHlSDcHPKxI3t6VW5ruWkbGn4Fngql6yqTXiQjWGgkpqmoo4hzJ3xlg6QXXjA7HOLfoqxonGyuNsucdf7K2+Eq7JVR5S0/oszSk50bo+8TOUMLGNF723hpe63DMuP7FUVx/EX+09NS5sl+Ho9la6GTqlpd1XTMmezA5xcLC9jY2xNvwNl5yalVY4p6nrGtdtam1oQLaPVCLSdPIRcMZC8gbyGzPdb0KywY72PKPfr6Iq8+ahkRk+zT1ZIND7RI6ieOFsL2l7rAktsPDsUW3AlXBybXAl07RhZNQSfE02o/wxWf1n27VIy/hYeXoR8P4ufn6mFtAhdSVr5Y8m1MLwei7m8nIPsv7SumE1bUov8Axf8Aa/g55ydNzkv8l/X9kt0Hq6W6KMHkyTROcb5c+RuQPYMDT2KDbka5O/2J/RE6nH0xuj7WvqyuqCOkgxx6Qp5xKHZYCBl0FriOg2IuDdWs3bPSVMloVUFTXrG6L1+RZ2oUNOKcvpWSMY95JEhu645t95FrAbiqjMdm/pY02u4uMONar1rTSfeRfawxzqikawXeQ4NHS4vaGjvKl7OaUJt8iHtLVzglz/6MPWzWs6QZHTQwSCXlAXtIF8TQRhAGe8m5NrW3LpjYvQN2SktDnk5TyIquEXr2jXPVqSGOjkLDKyKFkcwbfLC4vOYFw043DFbKw6QmLkRm5x10beqGXjShGEtNUlo/I6dFDRU0sUbIaoPe9oF3Nwgk7zhcTbuXqz8VCLk5LRffcfKvwk5qKjLX7+ZsdpeKGvpaktJjaI8+BdHK55bfgSCLd/QuWBpOmVevHj9UdM/WF0LNOHD6M3es1X7v0S+WBjrOIcGkDFaOXC7JpPySexR6I9BkqM39tEnIl0+K5QX2ma/UbSjauikoAC17YJGl+WGzyQDvvfnjhwXTLrdVqu7NV9Dlh2q2l09uhD6KClp3Pi0jTziQHIsIGW61iQCLgkOBN7qfN2WJSpktCvrVVesb4vX7+9SVRQ037k1klIyVjX2BEhuSWltiLEi3O4FQm7PxMI2NPTuJ6VX4Wcq00n3m72W+8G/OSfaUfaHXPyO+zuoXmcaM1ukl0jJSGGzGl4xZ4hg+O7hhdlbzm719sxYxoVuvH79BXlylkOrd4ffqS9QScEAQBAEAQBAEAQBAEAQBAEAQBAcEX3oDkBAcEIDlAEAQHBaOhAcoAgCAIDgi6A5AQBAEBw5t9+aA6a3Fyb8BwuwOwm1wHWNjbjY2XqOm8tTzLXdehCNR9XXySCvqpBLI4XYM8iRbE7IAEC4DRkPC1hl5EYx6GtaLtK7Ex5Sl09j1fYT5VpZgBAEAQBAEAQHDmg7xdAcoAgOLIDlAcBoG4IARfegOQgOA1AHNB3i6A5QBAcWQHKAIAgCAIAgCAIAgCAIAgCAIAg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50" name="Picture 26" descr="http://www.project150.org/wp-content/uploads/2014/01/walmart-logo1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5638800"/>
            <a:ext cx="2963186" cy="81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981200"/>
            <a:ext cx="3200400" cy="1066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 CHRISTY" pitchFamily="2" charset="0"/>
              </a:rPr>
              <a:t>Nonprofit</a:t>
            </a:r>
            <a:br>
              <a:rPr lang="en-US" dirty="0" smtClean="0">
                <a:solidFill>
                  <a:schemeClr val="bg1"/>
                </a:solidFill>
                <a:latin typeface="AR CHRISTY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AR CHRISTY" pitchFamily="2" charset="0"/>
              </a:rPr>
              <a:t>Partnerships</a:t>
            </a:r>
            <a:endParaRPr lang="en-US" dirty="0">
              <a:solidFill>
                <a:schemeClr val="bg1"/>
              </a:solidFill>
              <a:latin typeface="AR CHRISTY" pitchFamily="2" charset="0"/>
            </a:endParaRPr>
          </a:p>
        </p:txBody>
      </p:sp>
      <p:pic>
        <p:nvPicPr>
          <p:cNvPr id="9" name="Content Placeholder 8" descr="bear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t="13158" b="13158"/>
          <a:stretch>
            <a:fillRect/>
          </a:stretch>
        </p:blipFill>
        <p:spPr>
          <a:xfrm>
            <a:off x="4572000" y="-1"/>
            <a:ext cx="4572000" cy="2675155"/>
          </a:xfrm>
        </p:spPr>
      </p:pic>
      <p:pic>
        <p:nvPicPr>
          <p:cNvPr id="23558" name="Picture 6" descr="C:\Users\lroy.CFCI\Pictures\Share Month\arboretum3.JPG"/>
          <p:cNvPicPr>
            <a:picLocks noChangeAspect="1" noChangeArrowheads="1"/>
          </p:cNvPicPr>
          <p:nvPr/>
        </p:nvPicPr>
        <p:blipFill>
          <a:blip r:embed="rId4" cstate="print"/>
          <a:srcRect l="3633" t="22396" r="19492" b="3854"/>
          <a:stretch>
            <a:fillRect/>
          </a:stretch>
        </p:blipFill>
        <p:spPr bwMode="auto">
          <a:xfrm>
            <a:off x="0" y="2362200"/>
            <a:ext cx="6248400" cy="4495800"/>
          </a:xfrm>
          <a:prstGeom prst="rect">
            <a:avLst/>
          </a:prstGeom>
          <a:noFill/>
        </p:spPr>
      </p:pic>
      <p:pic>
        <p:nvPicPr>
          <p:cNvPr id="23559" name="Picture 7" descr="C:\Users\lroy.CFCI\Pictures\Share Month\nursing home checkers 2.jpg"/>
          <p:cNvPicPr>
            <a:picLocks noChangeAspect="1" noChangeArrowheads="1"/>
          </p:cNvPicPr>
          <p:nvPr/>
        </p:nvPicPr>
        <p:blipFill>
          <a:blip r:embed="rId5" cstate="print"/>
          <a:srcRect t="20500" r="7687" b="5701"/>
          <a:stretch>
            <a:fillRect/>
          </a:stretch>
        </p:blipFill>
        <p:spPr bwMode="auto">
          <a:xfrm>
            <a:off x="0" y="0"/>
            <a:ext cx="4575175" cy="2743200"/>
          </a:xfrm>
          <a:prstGeom prst="rect">
            <a:avLst/>
          </a:prstGeom>
          <a:noFill/>
        </p:spPr>
      </p:pic>
      <p:pic>
        <p:nvPicPr>
          <p:cNvPr id="23560" name="Picture 8" descr="C:\Users\lroy.CFCI\Pictures\Share Month\preparing soil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667000"/>
            <a:ext cx="2895600" cy="4191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4267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Showcard Gothic" pitchFamily="82" charset="0"/>
              </a:rPr>
              <a:t>New Hanover County Arboretum</a:t>
            </a:r>
            <a:endParaRPr lang="en-US" dirty="0">
              <a:latin typeface="Showcard Gothic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6488668"/>
            <a:ext cx="21336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howcard Gothic" pitchFamily="82" charset="0"/>
              </a:rPr>
              <a:t>Airlie Gardens</a:t>
            </a:r>
            <a:endParaRPr lang="en-US" dirty="0">
              <a:latin typeface="Showcard Gothic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057400"/>
            <a:ext cx="3124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Showcard Gothic" pitchFamily="82" charset="0"/>
              </a:rPr>
              <a:t>Wilmington Health and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Showcard Gothic" pitchFamily="82" charset="0"/>
              </a:rPr>
              <a:t>Rehabilitation Center</a:t>
            </a:r>
            <a:endParaRPr lang="en-US" dirty="0">
              <a:solidFill>
                <a:schemeClr val="tx1"/>
              </a:solidFill>
              <a:latin typeface="Showcard Gothic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2286000"/>
            <a:ext cx="28194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howcard Gothic" pitchFamily="82" charset="0"/>
              </a:rPr>
              <a:t>The Carousel Center</a:t>
            </a:r>
            <a:endParaRPr lang="en-US" dirty="0">
              <a:latin typeface="Showcard Gothic" pitchFamily="8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124200" y="1905000"/>
            <a:ext cx="32004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Service Learning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 CHRISTY" pitchFamily="2" charset="0"/>
                <a:ea typeface="+mn-ea"/>
                <a:cs typeface="+mn-cs"/>
              </a:rPr>
              <a:t>Partnerships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 CHRISTY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Month Celebration Night!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Whole community invited</a:t>
            </a:r>
          </a:p>
          <a:p>
            <a:r>
              <a:rPr lang="en-US" dirty="0" smtClean="0"/>
              <a:t>Classes chose how to share/display their projects</a:t>
            </a:r>
          </a:p>
          <a:p>
            <a:pPr lvl="1"/>
            <a:r>
              <a:rPr lang="en-US" dirty="0" smtClean="0"/>
              <a:t>Posters</a:t>
            </a:r>
          </a:p>
          <a:p>
            <a:pPr lvl="1"/>
            <a:r>
              <a:rPr lang="en-US" dirty="0" smtClean="0"/>
              <a:t>Student displays</a:t>
            </a:r>
          </a:p>
          <a:p>
            <a:pPr lvl="1"/>
            <a:r>
              <a:rPr lang="en-US" dirty="0" smtClean="0"/>
              <a:t>Pictures</a:t>
            </a:r>
          </a:p>
          <a:p>
            <a:pPr lvl="1"/>
            <a:r>
              <a:rPr lang="en-US" dirty="0" smtClean="0"/>
              <a:t>Videos</a:t>
            </a:r>
          </a:p>
          <a:p>
            <a:r>
              <a:rPr lang="en-US" dirty="0" smtClean="0"/>
              <a:t>Ability Garden plant sale</a:t>
            </a:r>
          </a:p>
          <a:p>
            <a:r>
              <a:rPr lang="en-US" dirty="0" smtClean="0"/>
              <a:t>Chorus performances</a:t>
            </a:r>
          </a:p>
          <a:p>
            <a:r>
              <a:rPr lang="en-US" dirty="0" smtClean="0"/>
              <a:t>Riptide Runners</a:t>
            </a:r>
          </a:p>
          <a:p>
            <a:r>
              <a:rPr lang="en-US" dirty="0" err="1" smtClean="0"/>
              <a:t>Lorax</a:t>
            </a:r>
            <a:r>
              <a:rPr lang="en-US" dirty="0" smtClean="0"/>
              <a:t> Connections</a:t>
            </a:r>
          </a:p>
          <a:p>
            <a:r>
              <a:rPr lang="en-US" dirty="0" smtClean="0"/>
              <a:t>PTO </a:t>
            </a:r>
            <a:r>
              <a:rPr lang="en-US" dirty="0" err="1" smtClean="0"/>
              <a:t>Bookfair</a:t>
            </a:r>
            <a:r>
              <a:rPr lang="en-US" dirty="0" smtClean="0"/>
              <a:t> Kickoff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make it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Fundraising </a:t>
            </a:r>
            <a:r>
              <a:rPr lang="en-US" dirty="0" smtClean="0"/>
              <a:t>Committee</a:t>
            </a:r>
          </a:p>
          <a:p>
            <a:r>
              <a:rPr lang="en-US" dirty="0" smtClean="0"/>
              <a:t>Pre-survey to teachers</a:t>
            </a:r>
            <a:endParaRPr lang="en-US" dirty="0" smtClean="0"/>
          </a:p>
          <a:p>
            <a:r>
              <a:rPr lang="en-US" dirty="0" smtClean="0"/>
              <a:t>Organizations- Looked at community needs OUTSIDE of CFCI</a:t>
            </a:r>
          </a:p>
          <a:p>
            <a:r>
              <a:rPr lang="en-US" dirty="0" smtClean="0"/>
              <a:t>Partner grade levels with businesses to meet those needs in the community</a:t>
            </a:r>
          </a:p>
          <a:p>
            <a:r>
              <a:rPr lang="en-US" dirty="0" smtClean="0"/>
              <a:t>Business Partners (</a:t>
            </a:r>
            <a:r>
              <a:rPr lang="en-US" dirty="0" smtClean="0"/>
              <a:t>cost of supplies/projects, </a:t>
            </a:r>
            <a:r>
              <a:rPr lang="en-US" dirty="0" smtClean="0"/>
              <a:t>relationships, meet their service learning requirements, curricular ties to classroom)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722</TotalTime>
  <Words>621</Words>
  <Application>Microsoft Office PowerPoint</Application>
  <PresentationFormat>On-screen Show (4:3)</PresentationFormat>
  <Paragraphs>96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Building Stakeholders Through Service Learning</vt:lpstr>
      <vt:lpstr>Cape Fear Center for Inquiry</vt:lpstr>
      <vt:lpstr>Building community ties through…</vt:lpstr>
      <vt:lpstr>Building Excitement With Student investment</vt:lpstr>
      <vt:lpstr>Slide 5</vt:lpstr>
      <vt:lpstr>Slide 6</vt:lpstr>
      <vt:lpstr>Nonprofit Partnerships</vt:lpstr>
      <vt:lpstr>Share Month Celebration Night!</vt:lpstr>
      <vt:lpstr>How did we make it happen?</vt:lpstr>
      <vt:lpstr>Why did we make it happen?</vt:lpstr>
      <vt:lpstr>Feedback</vt:lpstr>
      <vt:lpstr>Changes for the future….</vt:lpstr>
      <vt:lpstr>Slide 13</vt:lpstr>
    </vt:vector>
  </TitlesOfParts>
  <Company>MMC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Stakeholders Through Service Learning</dc:title>
  <dc:creator>lroy</dc:creator>
  <cp:lastModifiedBy>lroy</cp:lastModifiedBy>
  <cp:revision>78</cp:revision>
  <dcterms:created xsi:type="dcterms:W3CDTF">2014-07-09T15:55:22Z</dcterms:created>
  <dcterms:modified xsi:type="dcterms:W3CDTF">2014-07-30T15:15:32Z</dcterms:modified>
</cp:coreProperties>
</file>